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5F7C1-63D1-4AE9-A08F-11B1199E434E}"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101DF-C28A-43FA-9B89-2E0BE7ED4A92}" type="slidenum">
              <a:rPr lang="en-GB" smtClean="0"/>
              <a:t>‹#›</a:t>
            </a:fld>
            <a:endParaRPr lang="en-GB"/>
          </a:p>
        </p:txBody>
      </p:sp>
    </p:spTree>
    <p:extLst>
      <p:ext uri="{BB962C8B-B14F-4D97-AF65-F5344CB8AC3E}">
        <p14:creationId xmlns:p14="http://schemas.microsoft.com/office/powerpoint/2010/main" val="338035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was automatically generated by PowerPoint Copilot based on content found in this document:
https://genmar.sharepoint.com/sites/Company_Data/Documents/Genmar%20office/James%20Moore%20Support%20%26%20Services%20PRIVATE/365%20Blogs/Copilot%20for%20365/Copilot%20for%20Microsoft%20365.docx
AI-generated content may be incorrect.</a:t>
            </a:r>
          </a:p>
        </p:txBody>
      </p:sp>
      <p:sp>
        <p:nvSpPr>
          <p:cNvPr id="4" name="Slide Number Placeholder 3"/>
          <p:cNvSpPr>
            <a:spLocks noGrp="1"/>
          </p:cNvSpPr>
          <p:nvPr>
            <p:ph type="sldNum" sz="quarter" idx="5"/>
          </p:nvPr>
        </p:nvSpPr>
        <p:spPr/>
        <p:txBody>
          <a:bodyPr/>
          <a:lstStyle/>
          <a:p>
            <a:fld id="{F77D6166-BD70-4CF1-9CC0-01D97D55E452}" type="slidenum">
              <a:rPr lang="en-GB" smtClean="0"/>
              <a:t>1</a:t>
            </a:fld>
            <a:endParaRPr lang="en-GB"/>
          </a:p>
        </p:txBody>
      </p:sp>
    </p:spTree>
    <p:extLst>
      <p:ext uri="{BB962C8B-B14F-4D97-AF65-F5344CB8AC3E}">
        <p14:creationId xmlns:p14="http://schemas.microsoft.com/office/powerpoint/2010/main" val="25360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note that currently, your data must be saved to SharePoint and be in a table inside Excel for this to work.
Original Content:
Please note – this currently only works if your data is saved to SharePoint and is in a table inside excel.
</a:t>
            </a:r>
          </a:p>
        </p:txBody>
      </p:sp>
      <p:sp>
        <p:nvSpPr>
          <p:cNvPr id="4" name="Slide Number Placeholder 3"/>
          <p:cNvSpPr>
            <a:spLocks noGrp="1"/>
          </p:cNvSpPr>
          <p:nvPr>
            <p:ph type="sldNum" sz="quarter" idx="5"/>
          </p:nvPr>
        </p:nvSpPr>
        <p:spPr/>
        <p:txBody>
          <a:bodyPr/>
          <a:lstStyle/>
          <a:p>
            <a:fld id="{F77D6166-BD70-4CF1-9CC0-01D97D55E452}" type="slidenum">
              <a:rPr lang="en-GB" smtClean="0"/>
              <a:t>10</a:t>
            </a:fld>
            <a:endParaRPr lang="en-GB"/>
          </a:p>
        </p:txBody>
      </p:sp>
    </p:spTree>
    <p:extLst>
      <p:ext uri="{BB962C8B-B14F-4D97-AF65-F5344CB8AC3E}">
        <p14:creationId xmlns:p14="http://schemas.microsoft.com/office/powerpoint/2010/main" val="116902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for Microsoft Outlook offers the advantage of quickly summarizing long email chains, making it easier to find important information.
Original Content:
Copilot in Microsoft Outlook –
The most immediate advantage of using Copilot for Microsoft Outlook is the ability to quickly summarise long email chains. I find this particularly useful as I am often forwarded emails in which I Have to scroll through multiple emails in the conversation to find the important information.
Here is an example of me using the summarise feature:
</a:t>
            </a:r>
          </a:p>
        </p:txBody>
      </p:sp>
      <p:sp>
        <p:nvSpPr>
          <p:cNvPr id="4" name="Slide Number Placeholder 3"/>
          <p:cNvSpPr>
            <a:spLocks noGrp="1"/>
          </p:cNvSpPr>
          <p:nvPr>
            <p:ph type="sldNum" sz="quarter" idx="5"/>
          </p:nvPr>
        </p:nvSpPr>
        <p:spPr/>
        <p:txBody>
          <a:bodyPr/>
          <a:lstStyle/>
          <a:p>
            <a:fld id="{F77D6166-BD70-4CF1-9CC0-01D97D55E452}" type="slidenum">
              <a:rPr lang="en-GB" smtClean="0"/>
              <a:t>11</a:t>
            </a:fld>
            <a:endParaRPr lang="en-GB"/>
          </a:p>
        </p:txBody>
      </p:sp>
    </p:spTree>
    <p:extLst>
      <p:ext uri="{BB962C8B-B14F-4D97-AF65-F5344CB8AC3E}">
        <p14:creationId xmlns:p14="http://schemas.microsoft.com/office/powerpoint/2010/main" val="48311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Copilot, you can easily draft new emails and search your inbox based on intent and actionable items. This is more efficient than searching for keywords. You can access these features through the Copilot web portal.
Original Content:
Its also very helpful to use Copilot to help draft new emails and like in Teams you can search through your inbox to find emails based on intent and actionable items instead of searching for keywords. You can do this from the Copilot web portal like this:
</a:t>
            </a:r>
          </a:p>
        </p:txBody>
      </p:sp>
      <p:sp>
        <p:nvSpPr>
          <p:cNvPr id="4" name="Slide Number Placeholder 3"/>
          <p:cNvSpPr>
            <a:spLocks noGrp="1"/>
          </p:cNvSpPr>
          <p:nvPr>
            <p:ph type="sldNum" sz="quarter" idx="5"/>
          </p:nvPr>
        </p:nvSpPr>
        <p:spPr/>
        <p:txBody>
          <a:bodyPr/>
          <a:lstStyle/>
          <a:p>
            <a:fld id="{F77D6166-BD70-4CF1-9CC0-01D97D55E452}" type="slidenum">
              <a:rPr lang="en-GB" smtClean="0"/>
              <a:t>12</a:t>
            </a:fld>
            <a:endParaRPr lang="en-GB"/>
          </a:p>
        </p:txBody>
      </p:sp>
    </p:spTree>
    <p:extLst>
      <p:ext uri="{BB962C8B-B14F-4D97-AF65-F5344CB8AC3E}">
        <p14:creationId xmlns:p14="http://schemas.microsoft.com/office/powerpoint/2010/main" val="253188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is about Copilot in Microsoft Word.
Original Content:
Copilot in Microsoft Word –
</a:t>
            </a:r>
          </a:p>
        </p:txBody>
      </p:sp>
      <p:sp>
        <p:nvSpPr>
          <p:cNvPr id="4" name="Slide Number Placeholder 3"/>
          <p:cNvSpPr>
            <a:spLocks noGrp="1"/>
          </p:cNvSpPr>
          <p:nvPr>
            <p:ph type="sldNum" sz="quarter" idx="5"/>
          </p:nvPr>
        </p:nvSpPr>
        <p:spPr/>
        <p:txBody>
          <a:bodyPr/>
          <a:lstStyle/>
          <a:p>
            <a:fld id="{F77D6166-BD70-4CF1-9CC0-01D97D55E452}" type="slidenum">
              <a:rPr lang="en-GB" smtClean="0"/>
              <a:t>13</a:t>
            </a:fld>
            <a:endParaRPr lang="en-GB"/>
          </a:p>
        </p:txBody>
      </p:sp>
    </p:spTree>
    <p:extLst>
      <p:ext uri="{BB962C8B-B14F-4D97-AF65-F5344CB8AC3E}">
        <p14:creationId xmlns:p14="http://schemas.microsoft.com/office/powerpoint/2010/main" val="109508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provides the advantage of drafting copy within a word document, making it quicker and easier than using ChatGPT. It already has the context of the document, making the process more efficient.
Original Content:
The obvious advantage of having Copilot available in your word document is the ability to have it draft copy for you. I found this to be quicker and easier than using ChatGPT as it already has the context of the document I’m working in when creating new copy. For example, here is Copilot finishing this paragraph for me:
</a:t>
            </a:r>
          </a:p>
        </p:txBody>
      </p:sp>
      <p:sp>
        <p:nvSpPr>
          <p:cNvPr id="4" name="Slide Number Placeholder 3"/>
          <p:cNvSpPr>
            <a:spLocks noGrp="1"/>
          </p:cNvSpPr>
          <p:nvPr>
            <p:ph type="sldNum" sz="quarter" idx="5"/>
          </p:nvPr>
        </p:nvSpPr>
        <p:spPr/>
        <p:txBody>
          <a:bodyPr/>
          <a:lstStyle/>
          <a:p>
            <a:fld id="{F77D6166-BD70-4CF1-9CC0-01D97D55E452}" type="slidenum">
              <a:rPr lang="en-GB" smtClean="0"/>
              <a:t>14</a:t>
            </a:fld>
            <a:endParaRPr lang="en-GB"/>
          </a:p>
        </p:txBody>
      </p:sp>
    </p:spTree>
    <p:extLst>
      <p:ext uri="{BB962C8B-B14F-4D97-AF65-F5344CB8AC3E}">
        <p14:creationId xmlns:p14="http://schemas.microsoft.com/office/powerpoint/2010/main" val="242871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reference other files when using Copilot in Word. Currently, it only accepts other Microsoft Word files, but this is expected to expand in the future.
Original Content:
You can also refer to other files when speaking with Copilot in Word.  Currently, it only accepts other Microsoft word files as references, but this is sure to expand over time. Like this:
</a:t>
            </a:r>
          </a:p>
        </p:txBody>
      </p:sp>
      <p:sp>
        <p:nvSpPr>
          <p:cNvPr id="4" name="Slide Number Placeholder 3"/>
          <p:cNvSpPr>
            <a:spLocks noGrp="1"/>
          </p:cNvSpPr>
          <p:nvPr>
            <p:ph type="sldNum" sz="quarter" idx="5"/>
          </p:nvPr>
        </p:nvSpPr>
        <p:spPr/>
        <p:txBody>
          <a:bodyPr/>
          <a:lstStyle/>
          <a:p>
            <a:fld id="{F77D6166-BD70-4CF1-9CC0-01D97D55E452}" type="slidenum">
              <a:rPr lang="en-GB" smtClean="0"/>
              <a:t>15</a:t>
            </a:fld>
            <a:endParaRPr lang="en-GB"/>
          </a:p>
        </p:txBody>
      </p:sp>
    </p:spTree>
    <p:extLst>
      <p:ext uri="{BB962C8B-B14F-4D97-AF65-F5344CB8AC3E}">
        <p14:creationId xmlns:p14="http://schemas.microsoft.com/office/powerpoint/2010/main" val="3046869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in PowerPoint can draft copy in the same way as Word, speeding up the process of drafting new slide decks. It can also convert word documents into PowerPoint presentations. Check out the link to see the presentation Copilot automatically generated.
Original Content:
Copilot in Microsoft PowerPoint –
As well as being able to draft copy in the same way as Word, which by itself already speeds up the process of drafting new slide decks. Copilot in PowerPoint has the impressive ability to convert word documents into PowerPoint presentations.
See this link to see the presentation Copilot automatically generated from word document I am using to draft this blog post.
</a:t>
            </a:r>
          </a:p>
        </p:txBody>
      </p:sp>
      <p:sp>
        <p:nvSpPr>
          <p:cNvPr id="4" name="Slide Number Placeholder 3"/>
          <p:cNvSpPr>
            <a:spLocks noGrp="1"/>
          </p:cNvSpPr>
          <p:nvPr>
            <p:ph type="sldNum" sz="quarter" idx="5"/>
          </p:nvPr>
        </p:nvSpPr>
        <p:spPr/>
        <p:txBody>
          <a:bodyPr/>
          <a:lstStyle/>
          <a:p>
            <a:fld id="{F77D6166-BD70-4CF1-9CC0-01D97D55E452}" type="slidenum">
              <a:rPr lang="en-GB" smtClean="0"/>
              <a:t>16</a:t>
            </a:fld>
            <a:endParaRPr lang="en-GB"/>
          </a:p>
        </p:txBody>
      </p:sp>
    </p:spTree>
    <p:extLst>
      <p:ext uri="{BB962C8B-B14F-4D97-AF65-F5344CB8AC3E}">
        <p14:creationId xmlns:p14="http://schemas.microsoft.com/office/powerpoint/2010/main" val="265912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for Microsoft 365 is available on an annual pre-paid plan, costing £296.40 EX VAT per user. Each user who needs to interact with Copilot will require their own license.
Original Content:
How much does Copilot cost?
Copilot for Microsoft 365 is currently only available on an annual pre-paid plan costing £296.40 EX VAT. This is a per user price, every user who needs to interact with Copilot will require their own licence.
</a:t>
            </a:r>
          </a:p>
        </p:txBody>
      </p:sp>
      <p:sp>
        <p:nvSpPr>
          <p:cNvPr id="4" name="Slide Number Placeholder 3"/>
          <p:cNvSpPr>
            <a:spLocks noGrp="1"/>
          </p:cNvSpPr>
          <p:nvPr>
            <p:ph type="sldNum" sz="quarter" idx="5"/>
          </p:nvPr>
        </p:nvSpPr>
        <p:spPr/>
        <p:txBody>
          <a:bodyPr/>
          <a:lstStyle/>
          <a:p>
            <a:fld id="{F77D6166-BD70-4CF1-9CC0-01D97D55E452}" type="slidenum">
              <a:rPr lang="en-GB" smtClean="0"/>
              <a:t>17</a:t>
            </a:fld>
            <a:endParaRPr lang="en-GB"/>
          </a:p>
        </p:txBody>
      </p:sp>
    </p:spTree>
    <p:extLst>
      <p:ext uri="{BB962C8B-B14F-4D97-AF65-F5344CB8AC3E}">
        <p14:creationId xmlns:p14="http://schemas.microsoft.com/office/powerpoint/2010/main" val="94312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Join our free webinar to learn more about Copilot for Microsoft 365 and how it can boost your business productivity. Register on our website and receive a confirmation email with the details. We look forward to seeing you there!
Original Content:
How can you learn more about Copilot?
If you are interested in learning more about Copilot for Microsoft 365, and how it can help you boost your business productivity, you are invited to join our free webinar, where we will answer your questions and show you a live demonstration of Copilot's features and capabilities. To register for the webinar, please visit our website and fill out the form. You will receive a confirmation email with the details of the webinar, including the date, time, and link. We look forward to seeing you there!
</a:t>
            </a:r>
          </a:p>
        </p:txBody>
      </p:sp>
      <p:sp>
        <p:nvSpPr>
          <p:cNvPr id="4" name="Slide Number Placeholder 3"/>
          <p:cNvSpPr>
            <a:spLocks noGrp="1"/>
          </p:cNvSpPr>
          <p:nvPr>
            <p:ph type="sldNum" sz="quarter" idx="5"/>
          </p:nvPr>
        </p:nvSpPr>
        <p:spPr/>
        <p:txBody>
          <a:bodyPr/>
          <a:lstStyle/>
          <a:p>
            <a:fld id="{F77D6166-BD70-4CF1-9CC0-01D97D55E452}" type="slidenum">
              <a:rPr lang="en-GB" smtClean="0"/>
              <a:t>18</a:t>
            </a:fld>
            <a:endParaRPr lang="en-GB"/>
          </a:p>
        </p:txBody>
      </p:sp>
    </p:spTree>
    <p:extLst>
      <p:ext uri="{BB962C8B-B14F-4D97-AF65-F5344CB8AC3E}">
        <p14:creationId xmlns:p14="http://schemas.microsoft.com/office/powerpoint/2010/main" val="355731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Agenda
* Introduction
* Top 5 Use Cases
* Copilot in Microsoft Teams
    * Overview
    * Reviewing Transcripts
    * Teams Premium License
* Copilot in Microsoft Excel
    * Overview
    * Data Analysis
    * Limitations
* Copilot in Microsoft Outlook
    * Summarizing Email Chains
    * Drafting Emails
    * Searching Inbox
* Copilot in Microsoft Word
    * Drafting Copy
    * Referencing Files
* Copilot in Microsoft PowerPoint
* Cost of Copilot
* Learn More About Copilot
</a:t>
            </a:r>
          </a:p>
        </p:txBody>
      </p:sp>
      <p:sp>
        <p:nvSpPr>
          <p:cNvPr id="4" name="Slide Number Placeholder 3"/>
          <p:cNvSpPr>
            <a:spLocks noGrp="1"/>
          </p:cNvSpPr>
          <p:nvPr>
            <p:ph type="sldNum" sz="quarter" idx="5"/>
          </p:nvPr>
        </p:nvSpPr>
        <p:spPr/>
        <p:txBody>
          <a:bodyPr/>
          <a:lstStyle/>
          <a:p>
            <a:fld id="{F77D6166-BD70-4CF1-9CC0-01D97D55E452}" type="slidenum">
              <a:rPr lang="en-GB" smtClean="0"/>
              <a:t>2</a:t>
            </a:fld>
            <a:endParaRPr lang="en-GB"/>
          </a:p>
        </p:txBody>
      </p:sp>
    </p:spTree>
    <p:extLst>
      <p:ext uri="{BB962C8B-B14F-4D97-AF65-F5344CB8AC3E}">
        <p14:creationId xmlns:p14="http://schemas.microsoft.com/office/powerpoint/2010/main" val="185004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for Microsoft 365 was announced in March 2023 and is available to small and medium-sized businesses. It integrates with business data across the Microsoft 365 ecosystem and resembles a more advanced Microsoft Clippy. It can save time and improve productivity with new features and improvements.
Original Content:
Copilot for Microsoft 365 - Real world use cases
Copilot for Microsoft 365 was announced back in March 2023, but has only been available to small and medium-sized businesses since February this year.
Anyone who has used AI chatbots such as ChatGPT will not be blown away by Copilots ability to converse and generate draft copy – but the true value of this product is its ability to integrate with your business data across the Microsoft 365 ecosystem.
When I first upgraded to Microsoft 365 for Copilot at the start of February (pricing information here),  it might not be immediately obvious how helpful Copilot can be – and does resemble a more advance Microsoft Clippy (Microsoft’s discontinued paperclip office assistant).  But after some days of using the system and some online research it has started saving me time and as Microsoft continues to release new features and improvements it could be a game changer for my productivity.
</a:t>
            </a:r>
          </a:p>
        </p:txBody>
      </p:sp>
      <p:sp>
        <p:nvSpPr>
          <p:cNvPr id="4" name="Slide Number Placeholder 3"/>
          <p:cNvSpPr>
            <a:spLocks noGrp="1"/>
          </p:cNvSpPr>
          <p:nvPr>
            <p:ph type="sldNum" sz="quarter" idx="5"/>
          </p:nvPr>
        </p:nvSpPr>
        <p:spPr/>
        <p:txBody>
          <a:bodyPr/>
          <a:lstStyle/>
          <a:p>
            <a:fld id="{F77D6166-BD70-4CF1-9CC0-01D97D55E452}" type="slidenum">
              <a:rPr lang="en-GB" smtClean="0"/>
              <a:t>3</a:t>
            </a:fld>
            <a:endParaRPr lang="en-GB"/>
          </a:p>
        </p:txBody>
      </p:sp>
    </p:spTree>
    <p:extLst>
      <p:ext uri="{BB962C8B-B14F-4D97-AF65-F5344CB8AC3E}">
        <p14:creationId xmlns:p14="http://schemas.microsoft.com/office/powerpoint/2010/main" val="87028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top 5 use cases for Microsoft 365 for Copilot.
Original Content:
Here are my 5 top use cases for Microsoft 365 for Copilot:
</a:t>
            </a:r>
          </a:p>
        </p:txBody>
      </p:sp>
      <p:sp>
        <p:nvSpPr>
          <p:cNvPr id="4" name="Slide Number Placeholder 3"/>
          <p:cNvSpPr>
            <a:spLocks noGrp="1"/>
          </p:cNvSpPr>
          <p:nvPr>
            <p:ph type="sldNum" sz="quarter" idx="5"/>
          </p:nvPr>
        </p:nvSpPr>
        <p:spPr/>
        <p:txBody>
          <a:bodyPr/>
          <a:lstStyle/>
          <a:p>
            <a:fld id="{F77D6166-BD70-4CF1-9CC0-01D97D55E452}" type="slidenum">
              <a:rPr lang="en-GB" smtClean="0"/>
              <a:t>4</a:t>
            </a:fld>
            <a:endParaRPr lang="en-GB"/>
          </a:p>
        </p:txBody>
      </p:sp>
    </p:spTree>
    <p:extLst>
      <p:ext uri="{BB962C8B-B14F-4D97-AF65-F5344CB8AC3E}">
        <p14:creationId xmlns:p14="http://schemas.microsoft.com/office/powerpoint/2010/main" val="218139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for Microsoft 365 has a useful integration with Microsoft Teams. It can help write agendas and research notes, draft messages to colleagues, and retrieve information from previous conversations.
Original Content:
Copilot in Microsoft Teams
One of the most useful features of Copilot for Microsoft 365 is its integration with Microsoft Teams. Copilot can help you in several ways when you use Teams, such as helping write agendas and research notes prior to important Teams meetings, draft messages to colleagues in chat or ask questions to Copilot and retrieve information from your previous Teams conversations:
</a:t>
            </a:r>
          </a:p>
        </p:txBody>
      </p:sp>
      <p:sp>
        <p:nvSpPr>
          <p:cNvPr id="4" name="Slide Number Placeholder 3"/>
          <p:cNvSpPr>
            <a:spLocks noGrp="1"/>
          </p:cNvSpPr>
          <p:nvPr>
            <p:ph type="sldNum" sz="quarter" idx="5"/>
          </p:nvPr>
        </p:nvSpPr>
        <p:spPr/>
        <p:txBody>
          <a:bodyPr/>
          <a:lstStyle/>
          <a:p>
            <a:fld id="{F77D6166-BD70-4CF1-9CC0-01D97D55E452}" type="slidenum">
              <a:rPr lang="en-GB" smtClean="0"/>
              <a:t>5</a:t>
            </a:fld>
            <a:endParaRPr lang="en-GB"/>
          </a:p>
        </p:txBody>
      </p:sp>
    </p:spTree>
    <p:extLst>
      <p:ext uri="{BB962C8B-B14F-4D97-AF65-F5344CB8AC3E}">
        <p14:creationId xmlns:p14="http://schemas.microsoft.com/office/powerpoint/2010/main" val="221095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for Microsoft Teams has a useful feature that allows you to review transcripts of meetings and calls on the fly. You can ask Copilot to answer questions based on the call and provide actionable items at the end of the call.
Original Content:
But the most useful feature I found in Copilot for Microsoft teams was the ability to review transcripts of meetings and calls on the fly. This means, midway through a meeting you can ask Copilot to answer questions based on the call. You can also ask it to provide actionable items at the end of the call like so:
</a:t>
            </a:r>
          </a:p>
        </p:txBody>
      </p:sp>
      <p:sp>
        <p:nvSpPr>
          <p:cNvPr id="4" name="Slide Number Placeholder 3"/>
          <p:cNvSpPr>
            <a:spLocks noGrp="1"/>
          </p:cNvSpPr>
          <p:nvPr>
            <p:ph type="sldNum" sz="quarter" idx="5"/>
          </p:nvPr>
        </p:nvSpPr>
        <p:spPr/>
        <p:txBody>
          <a:bodyPr/>
          <a:lstStyle/>
          <a:p>
            <a:fld id="{F77D6166-BD70-4CF1-9CC0-01D97D55E452}" type="slidenum">
              <a:rPr lang="en-GB" smtClean="0"/>
              <a:t>6</a:t>
            </a:fld>
            <a:endParaRPr lang="en-GB"/>
          </a:p>
        </p:txBody>
      </p:sp>
    </p:spTree>
    <p:extLst>
      <p:ext uri="{BB962C8B-B14F-4D97-AF65-F5344CB8AC3E}">
        <p14:creationId xmlns:p14="http://schemas.microsoft.com/office/powerpoint/2010/main" val="361623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features are available in both Microsoft Teams Premium and Copilot for Microsoft 365. However, Microsoft Teams Premium is cheaper than Copilot for Microsoft 365.
Original Content:
Most of these features are also available in the Microsoft Teams Premium licence which is cheaper than the full Copilot for Microsoft 365.
</a:t>
            </a:r>
          </a:p>
        </p:txBody>
      </p:sp>
      <p:sp>
        <p:nvSpPr>
          <p:cNvPr id="4" name="Slide Number Placeholder 3"/>
          <p:cNvSpPr>
            <a:spLocks noGrp="1"/>
          </p:cNvSpPr>
          <p:nvPr>
            <p:ph type="sldNum" sz="quarter" idx="5"/>
          </p:nvPr>
        </p:nvSpPr>
        <p:spPr/>
        <p:txBody>
          <a:bodyPr/>
          <a:lstStyle/>
          <a:p>
            <a:fld id="{F77D6166-BD70-4CF1-9CC0-01D97D55E452}" type="slidenum">
              <a:rPr lang="en-GB" smtClean="0"/>
              <a:t>7</a:t>
            </a:fld>
            <a:endParaRPr lang="en-GB"/>
          </a:p>
        </p:txBody>
      </p:sp>
    </p:spTree>
    <p:extLst>
      <p:ext uri="{BB962C8B-B14F-4D97-AF65-F5344CB8AC3E}">
        <p14:creationId xmlns:p14="http://schemas.microsoft.com/office/powerpoint/2010/main" val="268709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Copilot can interact with Excel to highlight, sort, and analyze data. You can even ask it to add additional columns with new formulas.
Original Content:
Copilot in Microsoft Excel
The only feature on my list which is still technically in preview as of the time writing, is copilots ability to interact with Excel. You can ask it to highlight, sort and analyse data from your excel dataset. You can even ask it to add additional columns with new formulas.
</a:t>
            </a:r>
          </a:p>
        </p:txBody>
      </p:sp>
      <p:sp>
        <p:nvSpPr>
          <p:cNvPr id="4" name="Slide Number Placeholder 3"/>
          <p:cNvSpPr>
            <a:spLocks noGrp="1"/>
          </p:cNvSpPr>
          <p:nvPr>
            <p:ph type="sldNum" sz="quarter" idx="5"/>
          </p:nvPr>
        </p:nvSpPr>
        <p:spPr/>
        <p:txBody>
          <a:bodyPr/>
          <a:lstStyle/>
          <a:p>
            <a:fld id="{F77D6166-BD70-4CF1-9CC0-01D97D55E452}" type="slidenum">
              <a:rPr lang="en-GB" smtClean="0"/>
              <a:t>8</a:t>
            </a:fld>
            <a:endParaRPr lang="en-GB"/>
          </a:p>
        </p:txBody>
      </p:sp>
    </p:spTree>
    <p:extLst>
      <p:ext uri="{BB962C8B-B14F-4D97-AF65-F5344CB8AC3E}">
        <p14:creationId xmlns:p14="http://schemas.microsoft.com/office/powerpoint/2010/main" val="377809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discusses querying data to find the sales rep with the most sales.
Original Content:
I can query the data, asking Copilot to find the sales rep with the most sales:
</a:t>
            </a:r>
          </a:p>
        </p:txBody>
      </p:sp>
      <p:sp>
        <p:nvSpPr>
          <p:cNvPr id="4" name="Slide Number Placeholder 3"/>
          <p:cNvSpPr>
            <a:spLocks noGrp="1"/>
          </p:cNvSpPr>
          <p:nvPr>
            <p:ph type="sldNum" sz="quarter" idx="5"/>
          </p:nvPr>
        </p:nvSpPr>
        <p:spPr/>
        <p:txBody>
          <a:bodyPr/>
          <a:lstStyle/>
          <a:p>
            <a:fld id="{F77D6166-BD70-4CF1-9CC0-01D97D55E452}" type="slidenum">
              <a:rPr lang="en-GB" smtClean="0"/>
              <a:t>9</a:t>
            </a:fld>
            <a:endParaRPr lang="en-GB"/>
          </a:p>
        </p:txBody>
      </p:sp>
    </p:spTree>
    <p:extLst>
      <p:ext uri="{BB962C8B-B14F-4D97-AF65-F5344CB8AC3E}">
        <p14:creationId xmlns:p14="http://schemas.microsoft.com/office/powerpoint/2010/main" val="374671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26013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49195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8749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19735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0827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916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01034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5572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43203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81942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2/13/2024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1109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2/13/2024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12223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4D02DC-86D0-86A9-4404-26B11AF64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2397D-4ADF-D152-C718-38B1858268D2}"/>
              </a:ext>
            </a:extLst>
          </p:cNvPr>
          <p:cNvSpPr>
            <a:spLocks noGrp="1"/>
          </p:cNvSpPr>
          <p:nvPr>
            <p:ph type="ctrTitle"/>
          </p:nvPr>
        </p:nvSpPr>
        <p:spPr>
          <a:xfrm>
            <a:off x="2494392" y="1791147"/>
            <a:ext cx="7202862" cy="1952369"/>
          </a:xfrm>
        </p:spPr>
        <p:txBody>
          <a:bodyPr>
            <a:normAutofit/>
          </a:bodyPr>
          <a:lstStyle/>
          <a:p>
            <a:r>
              <a:rPr lang="en-GB" sz="4400"/>
              <a:t>Copilot for Microsoft 365 - Real world use cases</a:t>
            </a:r>
          </a:p>
        </p:txBody>
      </p:sp>
    </p:spTree>
    <p:extLst>
      <p:ext uri="{BB962C8B-B14F-4D97-AF65-F5344CB8AC3E}">
        <p14:creationId xmlns:p14="http://schemas.microsoft.com/office/powerpoint/2010/main" val="26605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9FE78-3B56-60E9-5B54-B3790729E329}"/>
              </a:ext>
            </a:extLst>
          </p:cNvPr>
          <p:cNvSpPr>
            <a:spLocks noGrp="1"/>
          </p:cNvSpPr>
          <p:nvPr>
            <p:ph type="title"/>
          </p:nvPr>
        </p:nvSpPr>
        <p:spPr>
          <a:xfrm>
            <a:off x="609601" y="1043569"/>
            <a:ext cx="4243753" cy="2371241"/>
          </a:xfrm>
        </p:spPr>
        <p:txBody>
          <a:bodyPr anchor="t">
            <a:normAutofit/>
          </a:bodyPr>
          <a:lstStyle/>
          <a:p>
            <a:r>
              <a:rPr lang="en-GB"/>
              <a:t>Copilot in Microsoft Excel: Limitations</a:t>
            </a:r>
          </a:p>
        </p:txBody>
      </p:sp>
      <p:sp>
        <p:nvSpPr>
          <p:cNvPr id="3" name="Content Placeholder 2">
            <a:extLst>
              <a:ext uri="{FF2B5EF4-FFF2-40B4-BE49-F238E27FC236}">
                <a16:creationId xmlns:a16="http://schemas.microsoft.com/office/drawing/2014/main" id="{AE6FF7B5-4AF5-1118-C0E9-0BCB7300345D}"/>
              </a:ext>
            </a:extLst>
          </p:cNvPr>
          <p:cNvSpPr>
            <a:spLocks noGrp="1"/>
          </p:cNvSpPr>
          <p:nvPr>
            <p:ph idx="1"/>
          </p:nvPr>
        </p:nvSpPr>
        <p:spPr>
          <a:xfrm>
            <a:off x="5996479" y="1068450"/>
            <a:ext cx="5106950" cy="4988105"/>
          </a:xfrm>
        </p:spPr>
        <p:txBody>
          <a:bodyPr>
            <a:normAutofit/>
          </a:bodyPr>
          <a:lstStyle/>
          <a:p>
            <a:r>
              <a:rPr lang="en-GB" sz="1800"/>
              <a:t>Current Limitations</a:t>
            </a:r>
          </a:p>
          <a:p>
            <a:pPr lvl="1"/>
            <a:r>
              <a:rPr lang="en-GB"/>
              <a:t>Data must be saved to SharePoint</a:t>
            </a:r>
          </a:p>
          <a:p>
            <a:pPr lvl="1"/>
            <a:r>
              <a:rPr lang="en-GB"/>
              <a:t>Data must be in a table inside Excel</a:t>
            </a:r>
          </a:p>
        </p:txBody>
      </p:sp>
    </p:spTree>
    <p:extLst>
      <p:ext uri="{BB962C8B-B14F-4D97-AF65-F5344CB8AC3E}">
        <p14:creationId xmlns:p14="http://schemas.microsoft.com/office/powerpoint/2010/main" val="297144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744D5-8E94-6A5C-AB65-9FB9D68FA52D}"/>
              </a:ext>
            </a:extLst>
          </p:cNvPr>
          <p:cNvSpPr>
            <a:spLocks noGrp="1"/>
          </p:cNvSpPr>
          <p:nvPr>
            <p:ph type="title"/>
          </p:nvPr>
        </p:nvSpPr>
        <p:spPr>
          <a:xfrm>
            <a:off x="1952481" y="800783"/>
            <a:ext cx="8278891" cy="1323867"/>
          </a:xfrm>
        </p:spPr>
        <p:txBody>
          <a:bodyPr anchor="b">
            <a:normAutofit/>
          </a:bodyPr>
          <a:lstStyle/>
          <a:p>
            <a:r>
              <a:rPr lang="en-GB"/>
              <a:t>Copilot in Microsoft Outlook: Summarizing Email Chains</a:t>
            </a:r>
          </a:p>
        </p:txBody>
      </p:sp>
      <p:sp>
        <p:nvSpPr>
          <p:cNvPr id="3" name="Content Placeholder 2">
            <a:extLst>
              <a:ext uri="{FF2B5EF4-FFF2-40B4-BE49-F238E27FC236}">
                <a16:creationId xmlns:a16="http://schemas.microsoft.com/office/drawing/2014/main" id="{1813A7D3-53D7-38BD-5015-A9C384152A84}"/>
              </a:ext>
            </a:extLst>
          </p:cNvPr>
          <p:cNvSpPr>
            <a:spLocks noGrp="1"/>
          </p:cNvSpPr>
          <p:nvPr>
            <p:ph idx="1"/>
          </p:nvPr>
        </p:nvSpPr>
        <p:spPr>
          <a:xfrm>
            <a:off x="1952481" y="2495774"/>
            <a:ext cx="8278892" cy="3273426"/>
          </a:xfrm>
        </p:spPr>
        <p:txBody>
          <a:bodyPr>
            <a:normAutofit/>
          </a:bodyPr>
          <a:lstStyle/>
          <a:p>
            <a:r>
              <a:rPr lang="en-GB" sz="1800"/>
              <a:t>Quickly summarize long email chains</a:t>
            </a:r>
          </a:p>
          <a:p>
            <a:pPr lvl="1"/>
            <a:r>
              <a:rPr lang="en-GB"/>
              <a:t>Find important information easily</a:t>
            </a:r>
          </a:p>
        </p:txBody>
      </p:sp>
    </p:spTree>
    <p:extLst>
      <p:ext uri="{BB962C8B-B14F-4D97-AF65-F5344CB8AC3E}">
        <p14:creationId xmlns:p14="http://schemas.microsoft.com/office/powerpoint/2010/main" val="294129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91A23-115F-FA9B-7081-836AC0F0270C}"/>
              </a:ext>
            </a:extLst>
          </p:cNvPr>
          <p:cNvSpPr>
            <a:spLocks noGrp="1"/>
          </p:cNvSpPr>
          <p:nvPr>
            <p:ph type="title"/>
          </p:nvPr>
        </p:nvSpPr>
        <p:spPr>
          <a:xfrm>
            <a:off x="614680" y="548640"/>
            <a:ext cx="4636108" cy="1648718"/>
          </a:xfrm>
        </p:spPr>
        <p:txBody>
          <a:bodyPr vert="horz" lIns="91440" tIns="45720" rIns="91440" bIns="45720" rtlCol="0" anchor="t">
            <a:normAutofit/>
          </a:bodyPr>
          <a:lstStyle/>
          <a:p>
            <a:r>
              <a:rPr lang="en-US" b="1" kern="1200">
                <a:solidFill>
                  <a:schemeClr val="tx1"/>
                </a:solidFill>
                <a:latin typeface="+mj-lt"/>
                <a:ea typeface="+mj-ea"/>
                <a:cs typeface="+mj-cs"/>
              </a:rPr>
              <a:t>Copilot in Microsoft Outlook: Drafting Emails</a:t>
            </a:r>
          </a:p>
        </p:txBody>
      </p:sp>
      <p:sp>
        <p:nvSpPr>
          <p:cNvPr id="4" name="Content Placeholder 3">
            <a:extLst>
              <a:ext uri="{FF2B5EF4-FFF2-40B4-BE49-F238E27FC236}">
                <a16:creationId xmlns:a16="http://schemas.microsoft.com/office/drawing/2014/main" id="{FEDD78D7-7EEE-4F0C-030E-6302D5081553}"/>
              </a:ext>
            </a:extLst>
          </p:cNvPr>
          <p:cNvSpPr>
            <a:spLocks noGrp="1"/>
          </p:cNvSpPr>
          <p:nvPr>
            <p:ph sz="half" idx="2"/>
          </p:nvPr>
        </p:nvSpPr>
        <p:spPr>
          <a:xfrm>
            <a:off x="614679" y="2316481"/>
            <a:ext cx="4636109" cy="3860482"/>
          </a:xfrm>
        </p:spPr>
        <p:txBody>
          <a:bodyPr vert="horz" lIns="91440" tIns="45720" rIns="91440" bIns="45720" rtlCol="0">
            <a:normAutofit/>
          </a:bodyPr>
          <a:lstStyle/>
          <a:p>
            <a:r>
              <a:rPr lang="en-US" sz="1800"/>
              <a:t>Use Copilot to draft new emails</a:t>
            </a:r>
          </a:p>
          <a:p>
            <a:pPr lvl="1"/>
            <a:r>
              <a:rPr lang="en-US"/>
              <a:t>Helps to save time and effort</a:t>
            </a:r>
          </a:p>
          <a:p>
            <a:r>
              <a:rPr lang="en-US" sz="1800"/>
              <a:t>Search inbox based on intent and actionable items</a:t>
            </a:r>
          </a:p>
          <a:p>
            <a:pPr lvl="1"/>
            <a:r>
              <a:rPr lang="en-US"/>
              <a:t>More efficient than searching for keywords</a:t>
            </a:r>
          </a:p>
          <a:p>
            <a:r>
              <a:rPr lang="en-US" sz="1800"/>
              <a:t>Access these features through Copilot web portal</a:t>
            </a:r>
          </a:p>
          <a:p>
            <a:pPr lvl="1"/>
            <a:r>
              <a:rPr lang="en-US"/>
              <a:t>Easy and convenient to use</a:t>
            </a:r>
          </a:p>
        </p:txBody>
      </p:sp>
      <p:pic>
        <p:nvPicPr>
          <p:cNvPr id="5" name="Content Placeholder 4" descr="Colourful envelopes">
            <a:extLst>
              <a:ext uri="{FF2B5EF4-FFF2-40B4-BE49-F238E27FC236}">
                <a16:creationId xmlns:a16="http://schemas.microsoft.com/office/drawing/2014/main" id="{B70ED3E2-CBD8-A048-7439-68865306DD6B}"/>
              </a:ext>
            </a:extLst>
          </p:cNvPr>
          <p:cNvPicPr>
            <a:picLocks noGrp="1" noChangeAspect="1"/>
          </p:cNvPicPr>
          <p:nvPr>
            <p:ph sz="half" idx="1"/>
          </p:nvPr>
        </p:nvPicPr>
        <p:blipFill rotWithShape="1">
          <a:blip r:embed="rId3"/>
          <a:srcRect l="19255" r="17984"/>
          <a:stretch/>
        </p:blipFill>
        <p:spPr>
          <a:xfrm>
            <a:off x="6096000" y="419100"/>
            <a:ext cx="5676900" cy="6037646"/>
          </a:xfrm>
          <a:prstGeom prst="rect">
            <a:avLst/>
          </a:prstGeom>
        </p:spPr>
      </p:pic>
    </p:spTree>
    <p:extLst>
      <p:ext uri="{BB962C8B-B14F-4D97-AF65-F5344CB8AC3E}">
        <p14:creationId xmlns:p14="http://schemas.microsoft.com/office/powerpoint/2010/main" val="28847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6DBD1-1048-5A22-C973-3E5FA83F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6A4B9-8A16-E7D4-3B92-2C8D7B595FFF}"/>
              </a:ext>
            </a:extLst>
          </p:cNvPr>
          <p:cNvSpPr>
            <a:spLocks noGrp="1"/>
          </p:cNvSpPr>
          <p:nvPr>
            <p:ph type="title"/>
          </p:nvPr>
        </p:nvSpPr>
        <p:spPr>
          <a:xfrm>
            <a:off x="1170166" y="1750111"/>
            <a:ext cx="6774356" cy="3147951"/>
          </a:xfrm>
        </p:spPr>
        <p:txBody>
          <a:bodyPr vert="horz" lIns="91440" tIns="45720" rIns="91440" bIns="45720" rtlCol="0" anchor="b">
            <a:normAutofit/>
          </a:bodyPr>
          <a:lstStyle/>
          <a:p>
            <a:r>
              <a:rPr lang="en-US" sz="4800"/>
              <a:t>Copilot in Microsoft Outlook: Searching Inbox</a:t>
            </a:r>
          </a:p>
        </p:txBody>
      </p:sp>
      <p:sp>
        <p:nvSpPr>
          <p:cNvPr id="3" name="Content Placeholder 2">
            <a:extLst>
              <a:ext uri="{FF2B5EF4-FFF2-40B4-BE49-F238E27FC236}">
                <a16:creationId xmlns:a16="http://schemas.microsoft.com/office/drawing/2014/main" id="{D5B2D093-D59F-EC9A-66FA-6DB681D3C9F3}"/>
              </a:ext>
            </a:extLst>
          </p:cNvPr>
          <p:cNvSpPr>
            <a:spLocks noGrp="1"/>
          </p:cNvSpPr>
          <p:nvPr>
            <p:ph idx="1"/>
          </p:nvPr>
        </p:nvSpPr>
        <p:spPr>
          <a:xfrm>
            <a:off x="1197061" y="5062309"/>
            <a:ext cx="6774356" cy="1014107"/>
          </a:xfrm>
        </p:spPr>
        <p:txBody>
          <a:bodyPr vert="horz" lIns="91440" tIns="45720" rIns="91440" bIns="45720" rtlCol="0">
            <a:normAutofit/>
          </a:bodyPr>
          <a:lstStyle/>
          <a:p>
            <a:pPr marL="0" indent="0">
              <a:buNone/>
            </a:pPr>
            <a:r>
              <a:rPr lang="en-US" sz="1800"/>
              <a:t>Copilot in Microsoft Word –</a:t>
            </a:r>
          </a:p>
        </p:txBody>
      </p:sp>
    </p:spTree>
    <p:extLst>
      <p:ext uri="{BB962C8B-B14F-4D97-AF65-F5344CB8AC3E}">
        <p14:creationId xmlns:p14="http://schemas.microsoft.com/office/powerpoint/2010/main" val="17690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AC077-AEA3-87A3-BBE6-23E7717EF7CC}"/>
              </a:ext>
            </a:extLst>
          </p:cNvPr>
          <p:cNvSpPr>
            <a:spLocks noGrp="1"/>
          </p:cNvSpPr>
          <p:nvPr>
            <p:ph type="title"/>
          </p:nvPr>
        </p:nvSpPr>
        <p:spPr>
          <a:xfrm>
            <a:off x="614681" y="548640"/>
            <a:ext cx="3553412" cy="1648943"/>
          </a:xfrm>
        </p:spPr>
        <p:txBody>
          <a:bodyPr vert="horz" lIns="91440" tIns="45720" rIns="91440" bIns="45720" rtlCol="0" anchor="t">
            <a:normAutofit/>
          </a:bodyPr>
          <a:lstStyle/>
          <a:p>
            <a:r>
              <a:rPr lang="en-US" sz="3300" b="1" kern="1200">
                <a:solidFill>
                  <a:schemeClr val="tx1"/>
                </a:solidFill>
                <a:latin typeface="+mj-lt"/>
                <a:ea typeface="+mj-ea"/>
                <a:cs typeface="+mj-cs"/>
              </a:rPr>
              <a:t>Copilot in Microsoft Word: Drafting Copy</a:t>
            </a:r>
          </a:p>
        </p:txBody>
      </p:sp>
      <p:sp>
        <p:nvSpPr>
          <p:cNvPr id="4" name="Content Placeholder 3">
            <a:extLst>
              <a:ext uri="{FF2B5EF4-FFF2-40B4-BE49-F238E27FC236}">
                <a16:creationId xmlns:a16="http://schemas.microsoft.com/office/drawing/2014/main" id="{F086D93F-4006-6397-9EA4-125D7C15367A}"/>
              </a:ext>
            </a:extLst>
          </p:cNvPr>
          <p:cNvSpPr>
            <a:spLocks noGrp="1"/>
          </p:cNvSpPr>
          <p:nvPr>
            <p:ph sz="half" idx="2"/>
          </p:nvPr>
        </p:nvSpPr>
        <p:spPr>
          <a:xfrm>
            <a:off x="614680" y="2316480"/>
            <a:ext cx="3553413" cy="4122420"/>
          </a:xfrm>
        </p:spPr>
        <p:txBody>
          <a:bodyPr vert="horz" lIns="91440" tIns="45720" rIns="91440" bIns="45720" rtlCol="0">
            <a:normAutofit/>
          </a:bodyPr>
          <a:lstStyle/>
          <a:p>
            <a:r>
              <a:rPr lang="en-US" sz="1800"/>
              <a:t>Ability to draft copy</a:t>
            </a:r>
          </a:p>
          <a:p>
            <a:pPr lvl="1"/>
            <a:r>
              <a:rPr lang="en-US"/>
              <a:t>Quicker and easier than using ChatGPT</a:t>
            </a:r>
          </a:p>
          <a:p>
            <a:pPr lvl="1"/>
            <a:r>
              <a:rPr lang="en-US"/>
              <a:t>Already has the context of the document</a:t>
            </a:r>
          </a:p>
        </p:txBody>
      </p:sp>
      <p:pic>
        <p:nvPicPr>
          <p:cNvPr id="5" name="Content Placeholder 4" descr="Healthcare worker typing on keyboard">
            <a:extLst>
              <a:ext uri="{FF2B5EF4-FFF2-40B4-BE49-F238E27FC236}">
                <a16:creationId xmlns:a16="http://schemas.microsoft.com/office/drawing/2014/main" id="{2ADD9353-DF32-8DC0-BA32-E0550EF080DC}"/>
              </a:ext>
            </a:extLst>
          </p:cNvPr>
          <p:cNvPicPr>
            <a:picLocks noGrp="1" noChangeAspect="1"/>
          </p:cNvPicPr>
          <p:nvPr>
            <p:ph sz="half" idx="1"/>
          </p:nvPr>
        </p:nvPicPr>
        <p:blipFill rotWithShape="1">
          <a:blip r:embed="rId3"/>
          <a:srcRect l="6215" r="21375" b="-1"/>
          <a:stretch/>
        </p:blipFill>
        <p:spPr>
          <a:xfrm>
            <a:off x="4752550" y="10"/>
            <a:ext cx="7439450" cy="6857990"/>
          </a:xfrm>
          <a:prstGeom prst="rect">
            <a:avLst/>
          </a:prstGeom>
        </p:spPr>
      </p:pic>
    </p:spTree>
    <p:extLst>
      <p:ext uri="{BB962C8B-B14F-4D97-AF65-F5344CB8AC3E}">
        <p14:creationId xmlns:p14="http://schemas.microsoft.com/office/powerpoint/2010/main" val="228530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3ABF13-1540-753D-16AF-1C22AD05F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19373-929D-332B-E1EE-58BCB6CE3B4C}"/>
              </a:ext>
            </a:extLst>
          </p:cNvPr>
          <p:cNvSpPr>
            <a:spLocks noGrp="1"/>
          </p:cNvSpPr>
          <p:nvPr>
            <p:ph type="title"/>
          </p:nvPr>
        </p:nvSpPr>
        <p:spPr>
          <a:xfrm>
            <a:off x="321734" y="4837319"/>
            <a:ext cx="4937560" cy="1640852"/>
          </a:xfrm>
        </p:spPr>
        <p:txBody>
          <a:bodyPr vert="horz" lIns="91440" tIns="45720" rIns="91440" bIns="45720" rtlCol="0" anchor="t">
            <a:normAutofit/>
          </a:bodyPr>
          <a:lstStyle/>
          <a:p>
            <a:r>
              <a:rPr lang="en-US" b="1" kern="1200">
                <a:solidFill>
                  <a:schemeClr val="tx1"/>
                </a:solidFill>
                <a:latin typeface="+mj-lt"/>
                <a:ea typeface="+mj-ea"/>
                <a:cs typeface="+mj-cs"/>
              </a:rPr>
              <a:t>Copilot in Microsoft Word: Referencing Files</a:t>
            </a:r>
          </a:p>
        </p:txBody>
      </p:sp>
      <p:pic>
        <p:nvPicPr>
          <p:cNvPr id="5" name="Content Placeholder 4" descr="A screenshot of a computer&#10;&#10;Description automatically generated">
            <a:extLst>
              <a:ext uri="{FF2B5EF4-FFF2-40B4-BE49-F238E27FC236}">
                <a16:creationId xmlns:a16="http://schemas.microsoft.com/office/drawing/2014/main" id="{8796AEA8-913C-3699-4641-731BF0317459}"/>
              </a:ext>
            </a:extLst>
          </p:cNvPr>
          <p:cNvPicPr>
            <a:picLocks noGrp="1" noChangeAspect="1"/>
          </p:cNvPicPr>
          <p:nvPr>
            <p:ph sz="half" idx="1"/>
          </p:nvPr>
        </p:nvPicPr>
        <p:blipFill>
          <a:blip r:embed="rId3"/>
          <a:stretch>
            <a:fillRect/>
          </a:stretch>
        </p:blipFill>
        <p:spPr>
          <a:xfrm>
            <a:off x="419100" y="998256"/>
            <a:ext cx="11353800" cy="2980373"/>
          </a:xfrm>
          <a:prstGeom prst="rect">
            <a:avLst/>
          </a:prstGeom>
        </p:spPr>
      </p:pic>
      <p:sp>
        <p:nvSpPr>
          <p:cNvPr id="4" name="Content Placeholder 3">
            <a:extLst>
              <a:ext uri="{FF2B5EF4-FFF2-40B4-BE49-F238E27FC236}">
                <a16:creationId xmlns:a16="http://schemas.microsoft.com/office/drawing/2014/main" id="{DFB19BCD-4860-6538-3531-A634F883A38A}"/>
              </a:ext>
            </a:extLst>
          </p:cNvPr>
          <p:cNvSpPr>
            <a:spLocks noGrp="1"/>
          </p:cNvSpPr>
          <p:nvPr>
            <p:ph sz="half" idx="2"/>
          </p:nvPr>
        </p:nvSpPr>
        <p:spPr>
          <a:xfrm>
            <a:off x="6017460" y="4800783"/>
            <a:ext cx="5676900" cy="1677387"/>
          </a:xfrm>
        </p:spPr>
        <p:txBody>
          <a:bodyPr vert="horz" lIns="91440" tIns="45720" rIns="91440" bIns="45720" rtlCol="0">
            <a:normAutofit/>
          </a:bodyPr>
          <a:lstStyle/>
          <a:p>
            <a:r>
              <a:rPr lang="en-US" sz="1800"/>
              <a:t>Referencing other files in Copilot</a:t>
            </a:r>
          </a:p>
          <a:p>
            <a:pPr lvl="1"/>
            <a:r>
              <a:rPr lang="en-US"/>
              <a:t>Currently only accepts Microsoft Word files</a:t>
            </a:r>
          </a:p>
          <a:p>
            <a:pPr lvl="1"/>
            <a:r>
              <a:rPr lang="en-US"/>
              <a:t>Expansion to other file types expected in the future</a:t>
            </a:r>
          </a:p>
        </p:txBody>
      </p:sp>
    </p:spTree>
    <p:extLst>
      <p:ext uri="{BB962C8B-B14F-4D97-AF65-F5344CB8AC3E}">
        <p14:creationId xmlns:p14="http://schemas.microsoft.com/office/powerpoint/2010/main" val="295862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75348D-3376-10BB-E89D-A72720D88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47272-A1C4-2652-7DA7-0FA21E2C7BD7}"/>
              </a:ext>
            </a:extLst>
          </p:cNvPr>
          <p:cNvSpPr>
            <a:spLocks noGrp="1"/>
          </p:cNvSpPr>
          <p:nvPr>
            <p:ph type="title"/>
          </p:nvPr>
        </p:nvSpPr>
        <p:spPr>
          <a:xfrm>
            <a:off x="614678" y="548640"/>
            <a:ext cx="7098627" cy="1325236"/>
          </a:xfrm>
        </p:spPr>
        <p:txBody>
          <a:bodyPr anchor="t">
            <a:normAutofit/>
          </a:bodyPr>
          <a:lstStyle/>
          <a:p>
            <a:r>
              <a:rPr lang="en-GB"/>
              <a:t>Copilot in Microsoft PowerPoint</a:t>
            </a:r>
          </a:p>
        </p:txBody>
      </p:sp>
      <p:sp>
        <p:nvSpPr>
          <p:cNvPr id="3" name="Content Placeholder 2">
            <a:extLst>
              <a:ext uri="{FF2B5EF4-FFF2-40B4-BE49-F238E27FC236}">
                <a16:creationId xmlns:a16="http://schemas.microsoft.com/office/drawing/2014/main" id="{1B97F1C9-0A7D-8255-158E-467496E4CEC5}"/>
              </a:ext>
            </a:extLst>
          </p:cNvPr>
          <p:cNvSpPr>
            <a:spLocks noGrp="1"/>
          </p:cNvSpPr>
          <p:nvPr>
            <p:ph idx="1"/>
          </p:nvPr>
        </p:nvSpPr>
        <p:spPr>
          <a:xfrm>
            <a:off x="2432424" y="1899631"/>
            <a:ext cx="7333128" cy="4011769"/>
          </a:xfrm>
        </p:spPr>
        <p:txBody>
          <a:bodyPr anchor="ctr">
            <a:normAutofit/>
          </a:bodyPr>
          <a:lstStyle/>
          <a:p>
            <a:r>
              <a:rPr lang="en-GB" sz="1800"/>
              <a:t>Copilot in PowerPoint can draft copy in the same way as Word</a:t>
            </a:r>
          </a:p>
          <a:p>
            <a:pPr lvl="1"/>
            <a:r>
              <a:rPr lang="en-GB"/>
              <a:t>This speeds up the process of drafting new slide decks</a:t>
            </a:r>
          </a:p>
          <a:p>
            <a:r>
              <a:rPr lang="en-GB" sz="1800"/>
              <a:t>Copilot can convert word documents into PowerPoint presentations</a:t>
            </a:r>
          </a:p>
          <a:p>
            <a:pPr lvl="1"/>
            <a:r>
              <a:rPr lang="en-GB"/>
              <a:t>See the link to see the presentation Copilot automatically generated</a:t>
            </a:r>
          </a:p>
        </p:txBody>
      </p:sp>
    </p:spTree>
    <p:extLst>
      <p:ext uri="{BB962C8B-B14F-4D97-AF65-F5344CB8AC3E}">
        <p14:creationId xmlns:p14="http://schemas.microsoft.com/office/powerpoint/2010/main" val="205166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94C31C-80DD-84FE-C2B1-2AC8C5A7C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C1FCA-F33C-B90F-490B-A3C9560C44A9}"/>
              </a:ext>
            </a:extLst>
          </p:cNvPr>
          <p:cNvSpPr>
            <a:spLocks noGrp="1"/>
          </p:cNvSpPr>
          <p:nvPr>
            <p:ph type="title"/>
          </p:nvPr>
        </p:nvSpPr>
        <p:spPr>
          <a:xfrm>
            <a:off x="614680" y="419101"/>
            <a:ext cx="4159273" cy="5804492"/>
          </a:xfrm>
        </p:spPr>
        <p:txBody>
          <a:bodyPr vert="horz" lIns="91440" tIns="45720" rIns="91440" bIns="45720" rtlCol="0" anchor="b">
            <a:normAutofit/>
          </a:bodyPr>
          <a:lstStyle/>
          <a:p>
            <a:r>
              <a:rPr lang="en-US" b="1" kern="1200">
                <a:solidFill>
                  <a:schemeClr val="tx1"/>
                </a:solidFill>
                <a:latin typeface="+mj-lt"/>
                <a:ea typeface="+mj-ea"/>
                <a:cs typeface="+mj-cs"/>
              </a:rPr>
              <a:t>Cost of Copilot</a:t>
            </a:r>
          </a:p>
        </p:txBody>
      </p:sp>
      <p:sp>
        <p:nvSpPr>
          <p:cNvPr id="4" name="Content Placeholder 3">
            <a:extLst>
              <a:ext uri="{FF2B5EF4-FFF2-40B4-BE49-F238E27FC236}">
                <a16:creationId xmlns:a16="http://schemas.microsoft.com/office/drawing/2014/main" id="{402A065A-012B-C3F6-485C-BEC2D359F1E5}"/>
              </a:ext>
            </a:extLst>
          </p:cNvPr>
          <p:cNvSpPr>
            <a:spLocks noGrp="1"/>
          </p:cNvSpPr>
          <p:nvPr>
            <p:ph sz="half" idx="2"/>
          </p:nvPr>
        </p:nvSpPr>
        <p:spPr>
          <a:xfrm>
            <a:off x="6023070" y="4093480"/>
            <a:ext cx="5554250" cy="2130113"/>
          </a:xfrm>
        </p:spPr>
        <p:txBody>
          <a:bodyPr vert="horz" lIns="91440" tIns="45720" rIns="91440" bIns="45720" rtlCol="0">
            <a:normAutofit/>
          </a:bodyPr>
          <a:lstStyle/>
          <a:p>
            <a:r>
              <a:rPr lang="en-US" sz="1800"/>
              <a:t>Annual pre-paid plan</a:t>
            </a:r>
          </a:p>
          <a:p>
            <a:pPr lvl="1"/>
            <a:r>
              <a:rPr lang="en-US"/>
              <a:t>Costs £296.40 EX VAT per user</a:t>
            </a:r>
          </a:p>
          <a:p>
            <a:r>
              <a:rPr lang="en-US" sz="1800"/>
              <a:t>Each user needs their own license</a:t>
            </a:r>
          </a:p>
        </p:txBody>
      </p:sp>
      <p:graphicFrame>
        <p:nvGraphicFramePr>
          <p:cNvPr id="6" name="Content Placeholder 5">
            <a:extLst>
              <a:ext uri="{FF2B5EF4-FFF2-40B4-BE49-F238E27FC236}">
                <a16:creationId xmlns:a16="http://schemas.microsoft.com/office/drawing/2014/main" id="{AB540C2C-173C-4A98-B312-94D1092B63DE}"/>
              </a:ext>
            </a:extLst>
          </p:cNvPr>
          <p:cNvGraphicFramePr>
            <a:graphicFrameLocks noGrp="1"/>
          </p:cNvGraphicFramePr>
          <p:nvPr>
            <p:ph sz="half" idx="1"/>
            <p:extLst>
              <p:ext uri="{D42A27DB-BD31-4B8C-83A1-F6EECF244321}">
                <p14:modId xmlns:p14="http://schemas.microsoft.com/office/powerpoint/2010/main" val="1037211608"/>
              </p:ext>
            </p:extLst>
          </p:nvPr>
        </p:nvGraphicFramePr>
        <p:xfrm>
          <a:off x="6096000" y="937066"/>
          <a:ext cx="5676902" cy="2377872"/>
        </p:xfrm>
        <a:graphic>
          <a:graphicData uri="http://schemas.openxmlformats.org/drawingml/2006/table">
            <a:tbl>
              <a:tblPr firstRow="1" bandRow="1">
                <a:tableStyleId>{5C22544A-7EE6-4342-B048-85BDC9FD1C3A}</a:tableStyleId>
              </a:tblPr>
              <a:tblGrid>
                <a:gridCol w="2115449">
                  <a:extLst>
                    <a:ext uri="{9D8B030D-6E8A-4147-A177-3AD203B41FA5}">
                      <a16:colId xmlns:a16="http://schemas.microsoft.com/office/drawing/2014/main" val="2477254465"/>
                    </a:ext>
                  </a:extLst>
                </a:gridCol>
                <a:gridCol w="2160079">
                  <a:extLst>
                    <a:ext uri="{9D8B030D-6E8A-4147-A177-3AD203B41FA5}">
                      <a16:colId xmlns:a16="http://schemas.microsoft.com/office/drawing/2014/main" val="3870709016"/>
                    </a:ext>
                  </a:extLst>
                </a:gridCol>
                <a:gridCol w="1401374">
                  <a:extLst>
                    <a:ext uri="{9D8B030D-6E8A-4147-A177-3AD203B41FA5}">
                      <a16:colId xmlns:a16="http://schemas.microsoft.com/office/drawing/2014/main" val="2490747405"/>
                    </a:ext>
                  </a:extLst>
                </a:gridCol>
              </a:tblGrid>
              <a:tr h="1188936">
                <a:tc>
                  <a:txBody>
                    <a:bodyPr/>
                    <a:lstStyle/>
                    <a:p>
                      <a:r>
                        <a:rPr lang="en-GB" sz="3200"/>
                        <a:t>Plan Type</a:t>
                      </a:r>
                    </a:p>
                  </a:txBody>
                  <a:tcPr marL="160667" marR="160667" marT="80333" marB="80333" anchor="ctr"/>
                </a:tc>
                <a:tc>
                  <a:txBody>
                    <a:bodyPr/>
                    <a:lstStyle/>
                    <a:p>
                      <a:r>
                        <a:rPr lang="en-GB" sz="3200"/>
                        <a:t>Cost (EX VAT)</a:t>
                      </a:r>
                    </a:p>
                  </a:txBody>
                  <a:tcPr marL="160667" marR="160667" marT="80333" marB="80333" anchor="ctr"/>
                </a:tc>
                <a:tc>
                  <a:txBody>
                    <a:bodyPr/>
                    <a:lstStyle/>
                    <a:p>
                      <a:r>
                        <a:rPr lang="en-GB" sz="3200"/>
                        <a:t>Per User</a:t>
                      </a:r>
                    </a:p>
                  </a:txBody>
                  <a:tcPr marL="160667" marR="160667" marT="80333" marB="80333" anchor="ctr"/>
                </a:tc>
                <a:extLst>
                  <a:ext uri="{0D108BD9-81ED-4DB2-BD59-A6C34878D82A}">
                    <a16:rowId xmlns:a16="http://schemas.microsoft.com/office/drawing/2014/main" val="3936580867"/>
                  </a:ext>
                </a:extLst>
              </a:tr>
              <a:tr h="1188936">
                <a:tc>
                  <a:txBody>
                    <a:bodyPr/>
                    <a:lstStyle/>
                    <a:p>
                      <a:r>
                        <a:rPr lang="en-GB" sz="3200"/>
                        <a:t>Annual Pre-Paid</a:t>
                      </a:r>
                    </a:p>
                  </a:txBody>
                  <a:tcPr marL="160667" marR="160667" marT="80333" marB="80333" anchor="ctr"/>
                </a:tc>
                <a:tc>
                  <a:txBody>
                    <a:bodyPr/>
                    <a:lstStyle/>
                    <a:p>
                      <a:r>
                        <a:rPr lang="en-GB" sz="3200"/>
                        <a:t>£296.40</a:t>
                      </a:r>
                    </a:p>
                  </a:txBody>
                  <a:tcPr marL="160667" marR="160667" marT="80333" marB="80333" anchor="ctr"/>
                </a:tc>
                <a:tc>
                  <a:txBody>
                    <a:bodyPr/>
                    <a:lstStyle/>
                    <a:p>
                      <a:r>
                        <a:rPr lang="en-GB" sz="3200"/>
                        <a:t>Yes</a:t>
                      </a:r>
                    </a:p>
                  </a:txBody>
                  <a:tcPr marL="160667" marR="160667" marT="80333" marB="80333" anchor="ctr"/>
                </a:tc>
                <a:extLst>
                  <a:ext uri="{0D108BD9-81ED-4DB2-BD59-A6C34878D82A}">
                    <a16:rowId xmlns:a16="http://schemas.microsoft.com/office/drawing/2014/main" val="4144015915"/>
                  </a:ext>
                </a:extLst>
              </a:tr>
            </a:tbl>
          </a:graphicData>
        </a:graphic>
      </p:graphicFrame>
    </p:spTree>
    <p:extLst>
      <p:ext uri="{BB962C8B-B14F-4D97-AF65-F5344CB8AC3E}">
        <p14:creationId xmlns:p14="http://schemas.microsoft.com/office/powerpoint/2010/main" val="291265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C4CEF-BAAF-ACEE-BBBD-5210E4624632}"/>
              </a:ext>
            </a:extLst>
          </p:cNvPr>
          <p:cNvSpPr>
            <a:spLocks noGrp="1"/>
          </p:cNvSpPr>
          <p:nvPr>
            <p:ph type="title"/>
          </p:nvPr>
        </p:nvSpPr>
        <p:spPr>
          <a:xfrm>
            <a:off x="624668" y="1008049"/>
            <a:ext cx="4681506" cy="1608479"/>
          </a:xfrm>
        </p:spPr>
        <p:txBody>
          <a:bodyPr vert="horz" lIns="91440" tIns="45720" rIns="91440" bIns="45720" rtlCol="0" anchor="b">
            <a:normAutofit/>
          </a:bodyPr>
          <a:lstStyle/>
          <a:p>
            <a:r>
              <a:rPr lang="en-US" b="1" kern="1200">
                <a:solidFill>
                  <a:schemeClr val="tx1"/>
                </a:solidFill>
                <a:latin typeface="+mj-lt"/>
                <a:ea typeface="+mj-ea"/>
                <a:cs typeface="+mj-cs"/>
              </a:rPr>
              <a:t>Learn More About Copilot</a:t>
            </a:r>
          </a:p>
        </p:txBody>
      </p:sp>
      <p:sp>
        <p:nvSpPr>
          <p:cNvPr id="4" name="Content Placeholder 3">
            <a:extLst>
              <a:ext uri="{FF2B5EF4-FFF2-40B4-BE49-F238E27FC236}">
                <a16:creationId xmlns:a16="http://schemas.microsoft.com/office/drawing/2014/main" id="{FA7C3AFC-9D64-D92F-927A-76BD2ECD9D88}"/>
              </a:ext>
            </a:extLst>
          </p:cNvPr>
          <p:cNvSpPr>
            <a:spLocks noGrp="1"/>
          </p:cNvSpPr>
          <p:nvPr>
            <p:ph sz="half" idx="2"/>
          </p:nvPr>
        </p:nvSpPr>
        <p:spPr>
          <a:xfrm>
            <a:off x="624668" y="2770887"/>
            <a:ext cx="4681506" cy="3187274"/>
          </a:xfrm>
        </p:spPr>
        <p:txBody>
          <a:bodyPr vert="horz" lIns="91440" tIns="45720" rIns="91440" bIns="45720" rtlCol="0">
            <a:normAutofit/>
          </a:bodyPr>
          <a:lstStyle/>
          <a:p>
            <a:pPr>
              <a:lnSpc>
                <a:spcPct val="110000"/>
              </a:lnSpc>
            </a:pPr>
            <a:r>
              <a:rPr lang="en-US" sz="1500"/>
              <a:t>Join our free webinar to learn more about Copilot for Microsoft 365</a:t>
            </a:r>
          </a:p>
          <a:p>
            <a:pPr lvl="1">
              <a:lnSpc>
                <a:spcPct val="110000"/>
              </a:lnSpc>
            </a:pPr>
            <a:r>
              <a:rPr lang="en-US" sz="1500"/>
              <a:t>Boost your business productivity</a:t>
            </a:r>
          </a:p>
          <a:p>
            <a:pPr lvl="1">
              <a:lnSpc>
                <a:spcPct val="110000"/>
              </a:lnSpc>
            </a:pPr>
            <a:r>
              <a:rPr lang="en-US" sz="1500"/>
              <a:t>Live demonstration of Copilot's features and capabilities</a:t>
            </a:r>
          </a:p>
          <a:p>
            <a:pPr>
              <a:lnSpc>
                <a:spcPct val="110000"/>
              </a:lnSpc>
            </a:pPr>
            <a:r>
              <a:rPr lang="en-US" sz="1500"/>
              <a:t>Register on our website and fill out the form</a:t>
            </a:r>
          </a:p>
          <a:p>
            <a:pPr lvl="1">
              <a:lnSpc>
                <a:spcPct val="110000"/>
              </a:lnSpc>
            </a:pPr>
            <a:r>
              <a:rPr lang="en-US" sz="1500"/>
              <a:t>Receive a confirmation email with the details of the webinar</a:t>
            </a:r>
          </a:p>
          <a:p>
            <a:pPr lvl="1">
              <a:lnSpc>
                <a:spcPct val="110000"/>
              </a:lnSpc>
            </a:pPr>
            <a:r>
              <a:rPr lang="en-US" sz="1500"/>
              <a:t>Date, time, and link included</a:t>
            </a:r>
          </a:p>
          <a:p>
            <a:pPr>
              <a:lnSpc>
                <a:spcPct val="110000"/>
              </a:lnSpc>
            </a:pPr>
            <a:r>
              <a:rPr lang="en-US" sz="1500"/>
              <a:t>We look forward to seeing you there!</a:t>
            </a:r>
          </a:p>
        </p:txBody>
      </p:sp>
      <p:pic>
        <p:nvPicPr>
          <p:cNvPr id="5" name="Content Placeholder 4" descr="Man signing a document">
            <a:extLst>
              <a:ext uri="{FF2B5EF4-FFF2-40B4-BE49-F238E27FC236}">
                <a16:creationId xmlns:a16="http://schemas.microsoft.com/office/drawing/2014/main" id="{5D0C343F-098E-3FD8-A27A-B826C984167B}"/>
              </a:ext>
            </a:extLst>
          </p:cNvPr>
          <p:cNvPicPr>
            <a:picLocks noGrp="1" noChangeAspect="1"/>
          </p:cNvPicPr>
          <p:nvPr>
            <p:ph sz="half" idx="1"/>
          </p:nvPr>
        </p:nvPicPr>
        <p:blipFill>
          <a:blip r:embed="rId3"/>
          <a:stretch>
            <a:fillRect/>
          </a:stretch>
        </p:blipFill>
        <p:spPr>
          <a:xfrm>
            <a:off x="6096000" y="1314355"/>
            <a:ext cx="5676901" cy="4257675"/>
          </a:xfrm>
          <a:prstGeom prst="rect">
            <a:avLst/>
          </a:prstGeom>
        </p:spPr>
      </p:pic>
    </p:spTree>
    <p:extLst>
      <p:ext uri="{BB962C8B-B14F-4D97-AF65-F5344CB8AC3E}">
        <p14:creationId xmlns:p14="http://schemas.microsoft.com/office/powerpoint/2010/main" val="409133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75348D-3376-10BB-E89D-A72720D88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2FFC8-3E8B-4007-1DB1-8F51BCA88B8C}"/>
              </a:ext>
            </a:extLst>
          </p:cNvPr>
          <p:cNvSpPr>
            <a:spLocks noGrp="1"/>
          </p:cNvSpPr>
          <p:nvPr>
            <p:ph type="title"/>
          </p:nvPr>
        </p:nvSpPr>
        <p:spPr>
          <a:xfrm>
            <a:off x="614678" y="548640"/>
            <a:ext cx="7098627" cy="1325236"/>
          </a:xfrm>
        </p:spPr>
        <p:txBody>
          <a:bodyPr anchor="t">
            <a:normAutofit/>
          </a:bodyPr>
          <a:lstStyle/>
          <a:p>
            <a:r>
              <a:rPr lang="en-GB"/>
              <a:t>Agenda</a:t>
            </a:r>
          </a:p>
        </p:txBody>
      </p:sp>
      <p:sp>
        <p:nvSpPr>
          <p:cNvPr id="3" name="Content Placeholder 2">
            <a:extLst>
              <a:ext uri="{FF2B5EF4-FFF2-40B4-BE49-F238E27FC236}">
                <a16:creationId xmlns:a16="http://schemas.microsoft.com/office/drawing/2014/main" id="{4CB65E66-0DC0-AF7B-FA09-9F9831F214BC}"/>
              </a:ext>
            </a:extLst>
          </p:cNvPr>
          <p:cNvSpPr>
            <a:spLocks noGrp="1"/>
          </p:cNvSpPr>
          <p:nvPr>
            <p:ph idx="1"/>
          </p:nvPr>
        </p:nvSpPr>
        <p:spPr>
          <a:xfrm>
            <a:off x="2432424" y="1899631"/>
            <a:ext cx="7333128" cy="4011769"/>
          </a:xfrm>
        </p:spPr>
        <p:txBody>
          <a:bodyPr anchor="ctr">
            <a:normAutofit/>
          </a:bodyPr>
          <a:lstStyle/>
          <a:p>
            <a:pPr>
              <a:lnSpc>
                <a:spcPct val="110000"/>
              </a:lnSpc>
            </a:pPr>
            <a:r>
              <a:rPr lang="en-GB" sz="1800"/>
              <a:t>Introduction</a:t>
            </a:r>
          </a:p>
          <a:p>
            <a:pPr>
              <a:lnSpc>
                <a:spcPct val="110000"/>
              </a:lnSpc>
            </a:pPr>
            <a:r>
              <a:rPr lang="en-GB" sz="1800"/>
              <a:t>Top 5 Use Cases</a:t>
            </a:r>
          </a:p>
          <a:p>
            <a:pPr>
              <a:lnSpc>
                <a:spcPct val="110000"/>
              </a:lnSpc>
            </a:pPr>
            <a:r>
              <a:rPr lang="en-GB" sz="1800"/>
              <a:t>Copilot in Microsoft Teams</a:t>
            </a:r>
          </a:p>
          <a:p>
            <a:pPr>
              <a:lnSpc>
                <a:spcPct val="110000"/>
              </a:lnSpc>
            </a:pPr>
            <a:r>
              <a:rPr lang="en-GB" sz="1800"/>
              <a:t>Copilot in Microsoft Excel</a:t>
            </a:r>
          </a:p>
          <a:p>
            <a:pPr>
              <a:lnSpc>
                <a:spcPct val="110000"/>
              </a:lnSpc>
            </a:pPr>
            <a:r>
              <a:rPr lang="en-GB" sz="1800"/>
              <a:t>Copilot in Microsoft Outlook</a:t>
            </a:r>
          </a:p>
          <a:p>
            <a:pPr>
              <a:lnSpc>
                <a:spcPct val="110000"/>
              </a:lnSpc>
            </a:pPr>
            <a:r>
              <a:rPr lang="en-GB" sz="1800"/>
              <a:t>Copilot in Microsoft Word</a:t>
            </a:r>
          </a:p>
          <a:p>
            <a:pPr>
              <a:lnSpc>
                <a:spcPct val="110000"/>
              </a:lnSpc>
            </a:pPr>
            <a:r>
              <a:rPr lang="en-GB" sz="1800"/>
              <a:t>Copilot in Microsoft PowerPoint</a:t>
            </a:r>
          </a:p>
          <a:p>
            <a:pPr>
              <a:lnSpc>
                <a:spcPct val="110000"/>
              </a:lnSpc>
            </a:pPr>
            <a:r>
              <a:rPr lang="en-GB" sz="1800"/>
              <a:t>Cost of Copilot</a:t>
            </a:r>
          </a:p>
          <a:p>
            <a:pPr>
              <a:lnSpc>
                <a:spcPct val="110000"/>
              </a:lnSpc>
            </a:pPr>
            <a:r>
              <a:rPr lang="en-GB" sz="1800"/>
              <a:t>Learn More About Copilot</a:t>
            </a:r>
          </a:p>
        </p:txBody>
      </p:sp>
    </p:spTree>
    <p:extLst>
      <p:ext uri="{BB962C8B-B14F-4D97-AF65-F5344CB8AC3E}">
        <p14:creationId xmlns:p14="http://schemas.microsoft.com/office/powerpoint/2010/main" val="128741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26401-FB52-6796-C912-727EA7D89A24}"/>
              </a:ext>
            </a:extLst>
          </p:cNvPr>
          <p:cNvSpPr>
            <a:spLocks noGrp="1"/>
          </p:cNvSpPr>
          <p:nvPr>
            <p:ph type="title"/>
          </p:nvPr>
        </p:nvSpPr>
        <p:spPr>
          <a:xfrm>
            <a:off x="624668" y="1008049"/>
            <a:ext cx="4681506" cy="1608479"/>
          </a:xfrm>
        </p:spPr>
        <p:txBody>
          <a:bodyPr vert="horz" lIns="91440" tIns="45720" rIns="91440" bIns="45720" rtlCol="0" anchor="b">
            <a:normAutofit/>
          </a:bodyPr>
          <a:lstStyle/>
          <a:p>
            <a:r>
              <a:rPr lang="en-US" b="1" kern="1200">
                <a:solidFill>
                  <a:schemeClr val="tx1"/>
                </a:solidFill>
                <a:latin typeface="+mj-lt"/>
                <a:ea typeface="+mj-ea"/>
                <a:cs typeface="+mj-cs"/>
              </a:rPr>
              <a:t>Introduction</a:t>
            </a:r>
          </a:p>
        </p:txBody>
      </p:sp>
      <p:sp>
        <p:nvSpPr>
          <p:cNvPr id="4" name="Content Placeholder 3">
            <a:extLst>
              <a:ext uri="{FF2B5EF4-FFF2-40B4-BE49-F238E27FC236}">
                <a16:creationId xmlns:a16="http://schemas.microsoft.com/office/drawing/2014/main" id="{C2AC4C96-AF34-45A3-22AD-34F19EEE7719}"/>
              </a:ext>
            </a:extLst>
          </p:cNvPr>
          <p:cNvSpPr>
            <a:spLocks noGrp="1"/>
          </p:cNvSpPr>
          <p:nvPr>
            <p:ph sz="half" idx="2"/>
          </p:nvPr>
        </p:nvSpPr>
        <p:spPr>
          <a:xfrm>
            <a:off x="624668" y="2770887"/>
            <a:ext cx="4681506" cy="3187274"/>
          </a:xfrm>
        </p:spPr>
        <p:txBody>
          <a:bodyPr vert="horz" lIns="91440" tIns="45720" rIns="91440" bIns="45720" rtlCol="0">
            <a:normAutofit/>
          </a:bodyPr>
          <a:lstStyle/>
          <a:p>
            <a:r>
              <a:rPr lang="en-US" sz="1700"/>
              <a:t>Announced in March 2023, available to small and medium-sized businesses since February</a:t>
            </a:r>
          </a:p>
          <a:p>
            <a:pPr lvl="1"/>
            <a:r>
              <a:rPr lang="en-US" sz="1700"/>
              <a:t>Integrates with business data across Microsoft 365 ecosystem</a:t>
            </a:r>
          </a:p>
          <a:p>
            <a:r>
              <a:rPr lang="en-US" sz="1700"/>
              <a:t>Resembles a more advanced Microsoft Clippy</a:t>
            </a:r>
          </a:p>
          <a:p>
            <a:pPr lvl="1"/>
            <a:r>
              <a:rPr lang="en-US" sz="1700"/>
              <a:t>Can save time and improve productivity with new features and improvements</a:t>
            </a:r>
          </a:p>
        </p:txBody>
      </p:sp>
      <p:pic>
        <p:nvPicPr>
          <p:cNvPr id="5" name="Content Placeholder 4" descr="Chat bot">
            <a:extLst>
              <a:ext uri="{FF2B5EF4-FFF2-40B4-BE49-F238E27FC236}">
                <a16:creationId xmlns:a16="http://schemas.microsoft.com/office/drawing/2014/main" id="{0F440102-C4CE-3968-7E71-80187977EE23}"/>
              </a:ext>
            </a:extLst>
          </p:cNvPr>
          <p:cNvPicPr>
            <a:picLocks noGrp="1" noChangeAspect="1"/>
          </p:cNvPicPr>
          <p:nvPr>
            <p:ph sz="half" idx="1"/>
          </p:nvPr>
        </p:nvPicPr>
        <p:blipFill>
          <a:blip r:embed="rId3"/>
          <a:stretch>
            <a:fillRect/>
          </a:stretch>
        </p:blipFill>
        <p:spPr>
          <a:xfrm>
            <a:off x="6096000" y="1314355"/>
            <a:ext cx="5676901" cy="4257675"/>
          </a:xfrm>
          <a:prstGeom prst="rect">
            <a:avLst/>
          </a:prstGeom>
        </p:spPr>
      </p:pic>
    </p:spTree>
    <p:extLst>
      <p:ext uri="{BB962C8B-B14F-4D97-AF65-F5344CB8AC3E}">
        <p14:creationId xmlns:p14="http://schemas.microsoft.com/office/powerpoint/2010/main" val="383236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38C48-C099-3DCF-8DEC-7D315344B15E}"/>
              </a:ext>
            </a:extLst>
          </p:cNvPr>
          <p:cNvSpPr>
            <a:spLocks noGrp="1"/>
          </p:cNvSpPr>
          <p:nvPr>
            <p:ph type="title"/>
          </p:nvPr>
        </p:nvSpPr>
        <p:spPr>
          <a:xfrm>
            <a:off x="618007" y="548643"/>
            <a:ext cx="6424690" cy="3635797"/>
          </a:xfrm>
        </p:spPr>
        <p:txBody>
          <a:bodyPr vert="horz" lIns="91440" tIns="45720" rIns="91440" bIns="45720" rtlCol="0" anchor="t">
            <a:normAutofit/>
          </a:bodyPr>
          <a:lstStyle/>
          <a:p>
            <a:r>
              <a:rPr lang="en-US" sz="6000"/>
              <a:t>Top 5 Use Cases</a:t>
            </a:r>
          </a:p>
        </p:txBody>
      </p:sp>
      <p:sp>
        <p:nvSpPr>
          <p:cNvPr id="3" name="Content Placeholder 2">
            <a:extLst>
              <a:ext uri="{FF2B5EF4-FFF2-40B4-BE49-F238E27FC236}">
                <a16:creationId xmlns:a16="http://schemas.microsoft.com/office/drawing/2014/main" id="{7E9E8A96-08B3-2384-A237-DF563D448914}"/>
              </a:ext>
            </a:extLst>
          </p:cNvPr>
          <p:cNvSpPr>
            <a:spLocks noGrp="1"/>
          </p:cNvSpPr>
          <p:nvPr>
            <p:ph idx="1"/>
          </p:nvPr>
        </p:nvSpPr>
        <p:spPr>
          <a:xfrm>
            <a:off x="618007" y="4453813"/>
            <a:ext cx="6424690" cy="1461794"/>
          </a:xfrm>
        </p:spPr>
        <p:txBody>
          <a:bodyPr vert="horz" lIns="91440" tIns="45720" rIns="91440" bIns="45720" rtlCol="0" anchor="b">
            <a:normAutofit/>
          </a:bodyPr>
          <a:lstStyle/>
          <a:p>
            <a:pPr marL="0" indent="0">
              <a:buNone/>
            </a:pPr>
            <a:r>
              <a:rPr lang="en-US" sz="1800"/>
              <a:t>Here are my 5 top use cases for Microsoft 365 for Copilot:</a:t>
            </a:r>
          </a:p>
        </p:txBody>
      </p:sp>
    </p:spTree>
    <p:extLst>
      <p:ext uri="{BB962C8B-B14F-4D97-AF65-F5344CB8AC3E}">
        <p14:creationId xmlns:p14="http://schemas.microsoft.com/office/powerpoint/2010/main" val="42089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2A006-A29F-221F-634F-BB492168F661}"/>
              </a:ext>
            </a:extLst>
          </p:cNvPr>
          <p:cNvSpPr>
            <a:spLocks noGrp="1"/>
          </p:cNvSpPr>
          <p:nvPr>
            <p:ph type="title"/>
          </p:nvPr>
        </p:nvSpPr>
        <p:spPr>
          <a:xfrm>
            <a:off x="6796844" y="474333"/>
            <a:ext cx="4563883" cy="2146300"/>
          </a:xfrm>
        </p:spPr>
        <p:txBody>
          <a:bodyPr vert="horz" lIns="91440" tIns="45720" rIns="91440" bIns="45720" rtlCol="0" anchor="b">
            <a:normAutofit/>
          </a:bodyPr>
          <a:lstStyle/>
          <a:p>
            <a:r>
              <a:rPr lang="en-US" b="1" kern="1200">
                <a:solidFill>
                  <a:schemeClr val="tx1"/>
                </a:solidFill>
                <a:latin typeface="+mj-lt"/>
                <a:ea typeface="+mj-ea"/>
                <a:cs typeface="+mj-cs"/>
              </a:rPr>
              <a:t>Copilot in Microsoft Teams: Overview</a:t>
            </a:r>
          </a:p>
        </p:txBody>
      </p:sp>
      <p:pic>
        <p:nvPicPr>
          <p:cNvPr id="5" name="Content Placeholder 4" descr="Hand typing on keyboard">
            <a:extLst>
              <a:ext uri="{FF2B5EF4-FFF2-40B4-BE49-F238E27FC236}">
                <a16:creationId xmlns:a16="http://schemas.microsoft.com/office/drawing/2014/main" id="{0930494B-B231-BE40-DC1E-ED0610C79F23}"/>
              </a:ext>
            </a:extLst>
          </p:cNvPr>
          <p:cNvPicPr>
            <a:picLocks noGrp="1" noChangeAspect="1"/>
          </p:cNvPicPr>
          <p:nvPr>
            <p:ph sz="half" idx="1"/>
          </p:nvPr>
        </p:nvPicPr>
        <p:blipFill rotWithShape="1">
          <a:blip r:embed="rId3"/>
          <a:srcRect l="28718" r="11948" b="-1"/>
          <a:stretch/>
        </p:blipFill>
        <p:spPr>
          <a:xfrm>
            <a:off x="20" y="10"/>
            <a:ext cx="6095979" cy="6857990"/>
          </a:xfrm>
          <a:prstGeom prst="rect">
            <a:avLst/>
          </a:prstGeom>
        </p:spPr>
      </p:pic>
      <p:sp>
        <p:nvSpPr>
          <p:cNvPr id="4" name="Content Placeholder 3">
            <a:extLst>
              <a:ext uri="{FF2B5EF4-FFF2-40B4-BE49-F238E27FC236}">
                <a16:creationId xmlns:a16="http://schemas.microsoft.com/office/drawing/2014/main" id="{1827D1A7-89B7-8D2B-62CF-3226C53FECD1}"/>
              </a:ext>
            </a:extLst>
          </p:cNvPr>
          <p:cNvSpPr>
            <a:spLocks noGrp="1"/>
          </p:cNvSpPr>
          <p:nvPr>
            <p:ph sz="half" idx="2"/>
          </p:nvPr>
        </p:nvSpPr>
        <p:spPr>
          <a:xfrm>
            <a:off x="6796844" y="2767953"/>
            <a:ext cx="4563883" cy="3461013"/>
          </a:xfrm>
        </p:spPr>
        <p:txBody>
          <a:bodyPr vert="horz" lIns="91440" tIns="45720" rIns="91440" bIns="45720" rtlCol="0">
            <a:normAutofit/>
          </a:bodyPr>
          <a:lstStyle/>
          <a:p>
            <a:r>
              <a:rPr lang="en-US" sz="1800"/>
              <a:t>Integration with Microsoft Teams</a:t>
            </a:r>
          </a:p>
          <a:p>
            <a:pPr lvl="1"/>
            <a:r>
              <a:rPr lang="en-US"/>
              <a:t>Helps write agendas and research notes prior to important Teams meetings</a:t>
            </a:r>
          </a:p>
          <a:p>
            <a:pPr lvl="1"/>
            <a:r>
              <a:rPr lang="en-US"/>
              <a:t>Draft messages to colleagues in chat</a:t>
            </a:r>
          </a:p>
          <a:p>
            <a:pPr lvl="1"/>
            <a:r>
              <a:rPr lang="en-US"/>
              <a:t>Ask questions to Copilot and retrieve information from previous Teams conversations</a:t>
            </a:r>
          </a:p>
        </p:txBody>
      </p:sp>
    </p:spTree>
    <p:extLst>
      <p:ext uri="{BB962C8B-B14F-4D97-AF65-F5344CB8AC3E}">
        <p14:creationId xmlns:p14="http://schemas.microsoft.com/office/powerpoint/2010/main" val="302455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BAA0B6-D753-F5CA-D93D-A7198FEB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36206-DF77-EC53-D74E-FD66216FD8FD}"/>
              </a:ext>
            </a:extLst>
          </p:cNvPr>
          <p:cNvSpPr>
            <a:spLocks noGrp="1"/>
          </p:cNvSpPr>
          <p:nvPr>
            <p:ph type="title"/>
          </p:nvPr>
        </p:nvSpPr>
        <p:spPr>
          <a:xfrm>
            <a:off x="6768647" y="548640"/>
            <a:ext cx="4636108" cy="1648718"/>
          </a:xfrm>
        </p:spPr>
        <p:txBody>
          <a:bodyPr vert="horz" lIns="91440" tIns="45720" rIns="91440" bIns="45720" rtlCol="0" anchor="t">
            <a:normAutofit/>
          </a:bodyPr>
          <a:lstStyle/>
          <a:p>
            <a:r>
              <a:rPr lang="en-US" b="1" kern="1200">
                <a:solidFill>
                  <a:schemeClr val="tx1"/>
                </a:solidFill>
                <a:latin typeface="+mj-lt"/>
                <a:ea typeface="+mj-ea"/>
                <a:cs typeface="+mj-cs"/>
              </a:rPr>
              <a:t>Copilot in Microsoft Teams: Reviewing Transcripts</a:t>
            </a:r>
          </a:p>
        </p:txBody>
      </p:sp>
      <p:pic>
        <p:nvPicPr>
          <p:cNvPr id="5" name="Content Placeholder 4">
            <a:extLst>
              <a:ext uri="{FF2B5EF4-FFF2-40B4-BE49-F238E27FC236}">
                <a16:creationId xmlns:a16="http://schemas.microsoft.com/office/drawing/2014/main" id="{E680DF06-87E2-C0AF-26FF-A6AD27AF4B1E}"/>
              </a:ext>
            </a:extLst>
          </p:cNvPr>
          <p:cNvPicPr>
            <a:picLocks noGrp="1" noChangeAspect="1"/>
          </p:cNvPicPr>
          <p:nvPr>
            <p:ph sz="half" idx="1"/>
          </p:nvPr>
        </p:nvPicPr>
        <p:blipFill>
          <a:blip r:embed="rId3"/>
          <a:stretch>
            <a:fillRect/>
          </a:stretch>
        </p:blipFill>
        <p:spPr>
          <a:xfrm>
            <a:off x="419100" y="911702"/>
            <a:ext cx="5676900" cy="5052441"/>
          </a:xfrm>
          <a:prstGeom prst="rect">
            <a:avLst/>
          </a:prstGeom>
        </p:spPr>
      </p:pic>
      <p:sp>
        <p:nvSpPr>
          <p:cNvPr id="4" name="Content Placeholder 3">
            <a:extLst>
              <a:ext uri="{FF2B5EF4-FFF2-40B4-BE49-F238E27FC236}">
                <a16:creationId xmlns:a16="http://schemas.microsoft.com/office/drawing/2014/main" id="{BFB0BA44-8EE5-CC1D-BC67-3914331C30C3}"/>
              </a:ext>
            </a:extLst>
          </p:cNvPr>
          <p:cNvSpPr>
            <a:spLocks noGrp="1"/>
          </p:cNvSpPr>
          <p:nvPr>
            <p:ph sz="half" idx="2"/>
          </p:nvPr>
        </p:nvSpPr>
        <p:spPr>
          <a:xfrm>
            <a:off x="6768646" y="2316481"/>
            <a:ext cx="4636109" cy="3860482"/>
          </a:xfrm>
        </p:spPr>
        <p:txBody>
          <a:bodyPr vert="horz" lIns="91440" tIns="45720" rIns="91440" bIns="45720" rtlCol="0">
            <a:normAutofit/>
          </a:bodyPr>
          <a:lstStyle/>
          <a:p>
            <a:r>
              <a:rPr lang="en-US" sz="1800"/>
              <a:t>Review transcripts of meetings and calls on the fly</a:t>
            </a:r>
          </a:p>
          <a:p>
            <a:pPr lvl="1"/>
            <a:r>
              <a:rPr lang="en-US"/>
              <a:t>Ask Copilot to answer questions based on the call</a:t>
            </a:r>
          </a:p>
          <a:p>
            <a:pPr lvl="1"/>
            <a:r>
              <a:rPr lang="en-US"/>
              <a:t>Provide actionable items at the end of the call</a:t>
            </a:r>
          </a:p>
        </p:txBody>
      </p:sp>
    </p:spTree>
    <p:extLst>
      <p:ext uri="{BB962C8B-B14F-4D97-AF65-F5344CB8AC3E}">
        <p14:creationId xmlns:p14="http://schemas.microsoft.com/office/powerpoint/2010/main" val="230956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A3987-6C7D-8057-9C2F-585315945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99AAD-049B-FF0D-8C88-00C9BDCF5912}"/>
              </a:ext>
            </a:extLst>
          </p:cNvPr>
          <p:cNvSpPr>
            <a:spLocks noGrp="1"/>
          </p:cNvSpPr>
          <p:nvPr>
            <p:ph type="title"/>
          </p:nvPr>
        </p:nvSpPr>
        <p:spPr>
          <a:xfrm>
            <a:off x="4533535" y="548640"/>
            <a:ext cx="7098627" cy="1325236"/>
          </a:xfrm>
        </p:spPr>
        <p:txBody>
          <a:bodyPr anchor="t">
            <a:normAutofit/>
          </a:bodyPr>
          <a:lstStyle/>
          <a:p>
            <a:pPr algn="r"/>
            <a:r>
              <a:rPr lang="en-GB"/>
              <a:t>Copilot in Microsoft Teams: Teams Premium License</a:t>
            </a:r>
          </a:p>
        </p:txBody>
      </p:sp>
      <p:sp>
        <p:nvSpPr>
          <p:cNvPr id="3" name="Content Placeholder 2">
            <a:extLst>
              <a:ext uri="{FF2B5EF4-FFF2-40B4-BE49-F238E27FC236}">
                <a16:creationId xmlns:a16="http://schemas.microsoft.com/office/drawing/2014/main" id="{78D70C18-7A75-3195-292E-001454611D96}"/>
              </a:ext>
            </a:extLst>
          </p:cNvPr>
          <p:cNvSpPr>
            <a:spLocks noGrp="1"/>
          </p:cNvSpPr>
          <p:nvPr>
            <p:ph idx="1"/>
          </p:nvPr>
        </p:nvSpPr>
        <p:spPr>
          <a:xfrm>
            <a:off x="2432424" y="1899631"/>
            <a:ext cx="7333128" cy="4011769"/>
          </a:xfrm>
        </p:spPr>
        <p:txBody>
          <a:bodyPr anchor="ctr">
            <a:normAutofit/>
          </a:bodyPr>
          <a:lstStyle/>
          <a:p>
            <a:r>
              <a:rPr lang="en-GB" sz="1800"/>
              <a:t>Most features available in both Microsoft Teams Premium and Copilot for Microsoft 365</a:t>
            </a:r>
          </a:p>
          <a:p>
            <a:pPr lvl="1"/>
            <a:r>
              <a:rPr lang="en-GB"/>
              <a:t>Microsoft Teams Premium is cheaper than Copilot for Microsoft 365</a:t>
            </a:r>
          </a:p>
        </p:txBody>
      </p:sp>
    </p:spTree>
    <p:extLst>
      <p:ext uri="{BB962C8B-B14F-4D97-AF65-F5344CB8AC3E}">
        <p14:creationId xmlns:p14="http://schemas.microsoft.com/office/powerpoint/2010/main" val="342996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A2CDB-A0B0-DC2D-7E72-CB90FAF409F1}"/>
              </a:ext>
            </a:extLst>
          </p:cNvPr>
          <p:cNvSpPr>
            <a:spLocks noGrp="1"/>
          </p:cNvSpPr>
          <p:nvPr>
            <p:ph type="title"/>
          </p:nvPr>
        </p:nvSpPr>
        <p:spPr>
          <a:xfrm>
            <a:off x="321734" y="4837319"/>
            <a:ext cx="4705097" cy="1601582"/>
          </a:xfrm>
        </p:spPr>
        <p:txBody>
          <a:bodyPr vert="horz" lIns="91440" tIns="45720" rIns="91440" bIns="45720" rtlCol="0" anchor="t">
            <a:normAutofit/>
          </a:bodyPr>
          <a:lstStyle/>
          <a:p>
            <a:r>
              <a:rPr lang="en-US" b="1" kern="1200">
                <a:solidFill>
                  <a:schemeClr val="tx1"/>
                </a:solidFill>
                <a:latin typeface="+mj-lt"/>
                <a:ea typeface="+mj-ea"/>
                <a:cs typeface="+mj-cs"/>
              </a:rPr>
              <a:t>Copilot in Microsoft Excel: Overview</a:t>
            </a:r>
          </a:p>
        </p:txBody>
      </p:sp>
      <p:pic>
        <p:nvPicPr>
          <p:cNvPr id="5" name="Content Placeholder 4" descr="Stock market graph on display">
            <a:extLst>
              <a:ext uri="{FF2B5EF4-FFF2-40B4-BE49-F238E27FC236}">
                <a16:creationId xmlns:a16="http://schemas.microsoft.com/office/drawing/2014/main" id="{6F032DAC-F04F-344E-9ABD-10AE80477E4E}"/>
              </a:ext>
            </a:extLst>
          </p:cNvPr>
          <p:cNvPicPr>
            <a:picLocks noGrp="1" noChangeAspect="1"/>
          </p:cNvPicPr>
          <p:nvPr>
            <p:ph sz="half" idx="1"/>
          </p:nvPr>
        </p:nvPicPr>
        <p:blipFill rotWithShape="1">
          <a:blip r:embed="rId3"/>
          <a:srcRect t="24550" r="2" b="12603"/>
          <a:stretch/>
        </p:blipFill>
        <p:spPr>
          <a:xfrm>
            <a:off x="419100" y="419099"/>
            <a:ext cx="11353800" cy="4138687"/>
          </a:xfrm>
          <a:prstGeom prst="rect">
            <a:avLst/>
          </a:prstGeom>
        </p:spPr>
      </p:pic>
      <p:sp>
        <p:nvSpPr>
          <p:cNvPr id="4" name="Content Placeholder 3">
            <a:extLst>
              <a:ext uri="{FF2B5EF4-FFF2-40B4-BE49-F238E27FC236}">
                <a16:creationId xmlns:a16="http://schemas.microsoft.com/office/drawing/2014/main" id="{40E4A186-C21E-2FC8-21E0-2461DD85B174}"/>
              </a:ext>
            </a:extLst>
          </p:cNvPr>
          <p:cNvSpPr>
            <a:spLocks noGrp="1"/>
          </p:cNvSpPr>
          <p:nvPr>
            <p:ph sz="half" idx="2"/>
          </p:nvPr>
        </p:nvSpPr>
        <p:spPr>
          <a:xfrm>
            <a:off x="6019333" y="4761513"/>
            <a:ext cx="5753567" cy="1677387"/>
          </a:xfrm>
        </p:spPr>
        <p:txBody>
          <a:bodyPr vert="horz" lIns="91440" tIns="45720" rIns="91440" bIns="45720" rtlCol="0">
            <a:normAutofit/>
          </a:bodyPr>
          <a:lstStyle/>
          <a:p>
            <a:r>
              <a:rPr lang="en-US" sz="1800"/>
              <a:t>Interact with Excel</a:t>
            </a:r>
          </a:p>
          <a:p>
            <a:pPr lvl="1"/>
            <a:r>
              <a:rPr lang="en-US"/>
              <a:t>Highlight, sort and analyse data</a:t>
            </a:r>
          </a:p>
          <a:p>
            <a:pPr lvl="1"/>
            <a:r>
              <a:rPr lang="en-US"/>
              <a:t>Add additional columns with new formulas</a:t>
            </a:r>
          </a:p>
        </p:txBody>
      </p:sp>
    </p:spTree>
    <p:extLst>
      <p:ext uri="{BB962C8B-B14F-4D97-AF65-F5344CB8AC3E}">
        <p14:creationId xmlns:p14="http://schemas.microsoft.com/office/powerpoint/2010/main" val="406518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28EA0-4FC2-62CF-F3F8-08E7EC026E5A}"/>
              </a:ext>
            </a:extLst>
          </p:cNvPr>
          <p:cNvSpPr>
            <a:spLocks noGrp="1"/>
          </p:cNvSpPr>
          <p:nvPr>
            <p:ph type="title"/>
          </p:nvPr>
        </p:nvSpPr>
        <p:spPr>
          <a:xfrm>
            <a:off x="737976" y="1367841"/>
            <a:ext cx="3348297" cy="2241755"/>
          </a:xfrm>
        </p:spPr>
        <p:txBody>
          <a:bodyPr vert="horz" lIns="91440" tIns="45720" rIns="91440" bIns="45720" rtlCol="0" anchor="b">
            <a:normAutofit/>
          </a:bodyPr>
          <a:lstStyle/>
          <a:p>
            <a:pPr algn="ctr"/>
            <a:r>
              <a:rPr lang="en-US" sz="3200"/>
              <a:t>Copilot in Microsoft Excel: Data Analysis</a:t>
            </a:r>
          </a:p>
        </p:txBody>
      </p:sp>
      <p:sp>
        <p:nvSpPr>
          <p:cNvPr id="4" name="Content Placeholder 3">
            <a:extLst>
              <a:ext uri="{FF2B5EF4-FFF2-40B4-BE49-F238E27FC236}">
                <a16:creationId xmlns:a16="http://schemas.microsoft.com/office/drawing/2014/main" id="{FA8A1120-9FB7-284C-47ED-13D6BEC0A141}"/>
              </a:ext>
            </a:extLst>
          </p:cNvPr>
          <p:cNvSpPr>
            <a:spLocks noGrp="1"/>
          </p:cNvSpPr>
          <p:nvPr>
            <p:ph sz="half" idx="2"/>
          </p:nvPr>
        </p:nvSpPr>
        <p:spPr>
          <a:xfrm>
            <a:off x="737976" y="3736144"/>
            <a:ext cx="3348297" cy="1184584"/>
          </a:xfrm>
        </p:spPr>
        <p:txBody>
          <a:bodyPr vert="horz" lIns="91440" tIns="45720" rIns="91440" bIns="45720" rtlCol="0">
            <a:normAutofit/>
          </a:bodyPr>
          <a:lstStyle/>
          <a:p>
            <a:pPr marL="0" indent="0" algn="ctr">
              <a:buNone/>
            </a:pPr>
            <a:r>
              <a:rPr lang="en-US" sz="1800"/>
              <a:t>I can query the data, asking Copilot to find the sales rep with the most sales:</a:t>
            </a:r>
          </a:p>
        </p:txBody>
      </p:sp>
      <p:pic>
        <p:nvPicPr>
          <p:cNvPr id="5" name="Content Placeholder 4">
            <a:extLst>
              <a:ext uri="{FF2B5EF4-FFF2-40B4-BE49-F238E27FC236}">
                <a16:creationId xmlns:a16="http://schemas.microsoft.com/office/drawing/2014/main" id="{5AE89CAE-6B01-C403-7B99-305D3BEDDD73}"/>
              </a:ext>
            </a:extLst>
          </p:cNvPr>
          <p:cNvPicPr>
            <a:picLocks noGrp="1" noChangeAspect="1"/>
          </p:cNvPicPr>
          <p:nvPr>
            <p:ph sz="half" idx="1"/>
          </p:nvPr>
        </p:nvPicPr>
        <p:blipFill>
          <a:blip r:embed="rId3"/>
          <a:stretch>
            <a:fillRect/>
          </a:stretch>
        </p:blipFill>
        <p:spPr>
          <a:xfrm>
            <a:off x="4824248" y="1313961"/>
            <a:ext cx="7009164" cy="4223020"/>
          </a:xfrm>
          <a:prstGeom prst="rect">
            <a:avLst/>
          </a:prstGeom>
        </p:spPr>
      </p:pic>
    </p:spTree>
    <p:extLst>
      <p:ext uri="{BB962C8B-B14F-4D97-AF65-F5344CB8AC3E}">
        <p14:creationId xmlns:p14="http://schemas.microsoft.com/office/powerpoint/2010/main" val="4173666700"/>
      </p:ext>
    </p:extLst>
  </p:cSld>
  <p:clrMapOvr>
    <a:masterClrMapping/>
  </p:clrMapOvr>
</p:sld>
</file>

<file path=ppt/theme/theme1.xml><?xml version="1.0" encoding="utf-8"?>
<a:theme xmlns:a="http://schemas.openxmlformats.org/drawingml/2006/main" name="Vanilla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B3CFFE7979C744B178D41376CBE185" ma:contentTypeVersion="18" ma:contentTypeDescription="Create a new document." ma:contentTypeScope="" ma:versionID="62e1eacfd8d9296e96a19019019126e1">
  <xsd:schema xmlns:xsd="http://www.w3.org/2001/XMLSchema" xmlns:xs="http://www.w3.org/2001/XMLSchema" xmlns:p="http://schemas.microsoft.com/office/2006/metadata/properties" xmlns:ns2="f35640de-f706-4da7-8687-2023bac0397f" xmlns:ns3="8d870ab4-fdb8-45cd-947d-a28ab0d86960" targetNamespace="http://schemas.microsoft.com/office/2006/metadata/properties" ma:root="true" ma:fieldsID="a388cc3c16abad5e6c2cf09fd45f4bc0" ns2:_="" ns3:_="">
    <xsd:import namespace="f35640de-f706-4da7-8687-2023bac0397f"/>
    <xsd:import namespace="8d870ab4-fdb8-45cd-947d-a28ab0d8696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640de-f706-4da7-8687-2023bac0397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0904589-d8d2-4a69-bef6-b2088a913025}" ma:internalName="TaxCatchAll" ma:showField="CatchAllData" ma:web="f35640de-f706-4da7-8687-2023bac03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870ab4-fdb8-45cd-947d-a28ab0d869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1bd897d-cd50-4151-b587-6bbe84e037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35640de-f706-4da7-8687-2023bac0397f" xsi:nil="true"/>
    <lcf76f155ced4ddcb4097134ff3c332f xmlns="8d870ab4-fdb8-45cd-947d-a28ab0d86960">
      <Terms xmlns="http://schemas.microsoft.com/office/infopath/2007/PartnerControls"/>
    </lcf76f155ced4ddcb4097134ff3c332f>
    <_dlc_DocId xmlns="f35640de-f706-4da7-8687-2023bac0397f">HTMEHF2T3YF7-1545089061-2116916</_dlc_DocId>
    <_dlc_DocIdUrl xmlns="f35640de-f706-4da7-8687-2023bac0397f">
      <Url>https://genmar.sharepoint.com/sites/Company_Data/_layouts/15/DocIdRedir.aspx?ID=HTMEHF2T3YF7-1545089061-2116916</Url>
      <Description>HTMEHF2T3YF7-1545089061-2116916</Description>
    </_dlc_DocIdUrl>
  </documentManagement>
</p:properties>
</file>

<file path=customXml/itemProps1.xml><?xml version="1.0" encoding="utf-8"?>
<ds:datastoreItem xmlns:ds="http://schemas.openxmlformats.org/officeDocument/2006/customXml" ds:itemID="{DF51CFFB-A57F-46DA-B876-7F084EE0FD74}"/>
</file>

<file path=customXml/itemProps2.xml><?xml version="1.0" encoding="utf-8"?>
<ds:datastoreItem xmlns:ds="http://schemas.openxmlformats.org/officeDocument/2006/customXml" ds:itemID="{F9B75C0B-59EA-498E-9DF7-9AC03AD89D1A}"/>
</file>

<file path=customXml/itemProps3.xml><?xml version="1.0" encoding="utf-8"?>
<ds:datastoreItem xmlns:ds="http://schemas.openxmlformats.org/officeDocument/2006/customXml" ds:itemID="{F7AB0E5F-153E-40FC-8ED7-0CE1795F2E4C}"/>
</file>

<file path=customXml/itemProps4.xml><?xml version="1.0" encoding="utf-8"?>
<ds:datastoreItem xmlns:ds="http://schemas.openxmlformats.org/officeDocument/2006/customXml" ds:itemID="{D5B86740-32D8-4925-83AC-B0D9863257A6}"/>
</file>

<file path=docProps/app.xml><?xml version="1.0" encoding="utf-8"?>
<Properties xmlns="http://schemas.openxmlformats.org/officeDocument/2006/extended-properties" xmlns:vt="http://schemas.openxmlformats.org/officeDocument/2006/docPropsVTypes">
  <TotalTime>14</TotalTime>
  <Words>2234</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Neue Haas Grotesk Text Pro</vt:lpstr>
      <vt:lpstr>VanillaVTI</vt:lpstr>
      <vt:lpstr>Copilot for Microsoft 365 - Real world use cases</vt:lpstr>
      <vt:lpstr>Agenda</vt:lpstr>
      <vt:lpstr>Introduction</vt:lpstr>
      <vt:lpstr>Top 5 Use Cases</vt:lpstr>
      <vt:lpstr>Copilot in Microsoft Teams: Overview</vt:lpstr>
      <vt:lpstr>Copilot in Microsoft Teams: Reviewing Transcripts</vt:lpstr>
      <vt:lpstr>Copilot in Microsoft Teams: Teams Premium License</vt:lpstr>
      <vt:lpstr>Copilot in Microsoft Excel: Overview</vt:lpstr>
      <vt:lpstr>Copilot in Microsoft Excel: Data Analysis</vt:lpstr>
      <vt:lpstr>Copilot in Microsoft Excel: Limitations</vt:lpstr>
      <vt:lpstr>Copilot in Microsoft Outlook: Summarizing Email Chains</vt:lpstr>
      <vt:lpstr>Copilot in Microsoft Outlook: Drafting Emails</vt:lpstr>
      <vt:lpstr>Copilot in Microsoft Outlook: Searching Inbox</vt:lpstr>
      <vt:lpstr>Copilot in Microsoft Word: Drafting Copy</vt:lpstr>
      <vt:lpstr>Copilot in Microsoft Word: Referencing Files</vt:lpstr>
      <vt:lpstr>Copilot in Microsoft PowerPoint</vt:lpstr>
      <vt:lpstr>Cost of Copilot</vt:lpstr>
      <vt:lpstr>Learn More About Copilot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for Microsoft 365 - Real world use cases</dc:title>
  <dc:creator>James Moore</dc:creator>
  <cp:lastModifiedBy>James Moore</cp:lastModifiedBy>
  <cp:revision>1</cp:revision>
  <dcterms:created xsi:type="dcterms:W3CDTF">2024-02-13T13:34:51Z</dcterms:created>
  <dcterms:modified xsi:type="dcterms:W3CDTF">2024-02-13T13:48:59Z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0x01010040B3CFFE7979C744B178D41376CBE185</vt:lpwstr>
  </property>
  <property fmtid="{D5CDD505-2E9C-101B-9397-08002B2CF9AE}" pid="3" name="_dlc_DocIdItemGuid">
    <vt:lpwstr>afbeb279-b9d7-4097-be4b-16a46a16a340</vt:lpwstr>
  </property>
</Properties>
</file>